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"/>
  </p:notesMasterIdLst>
  <p:sldIdLst>
    <p:sldId id="256" r:id="rId2"/>
  </p:sldIdLst>
  <p:sldSz cx="28368625" cy="39239825"/>
  <p:notesSz cx="6858000" cy="9144000"/>
  <p:embeddedFontLst>
    <p:embeddedFont>
      <p:font typeface="맑은 고딕" panose="020B0503020000020004" pitchFamily="34" charset="-127"/>
      <p:regular r:id="rId4"/>
      <p:bold r:id="rId5"/>
    </p:embeddedFont>
    <p:embeddedFont>
      <p:font typeface="Arial Black" panose="020B0A04020102020204" pitchFamily="34" charset="0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mbria Math" panose="02040503050406030204" pitchFamily="18" charset="0"/>
      <p:regular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9052C8-B914-486F-8A79-26B6B73ED180}" v="1493" dt="2022-06-24T03:52:19.1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Světlý styl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řední styl 2 – zvýraznění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1" d="100"/>
          <a:sy n="11" d="100"/>
        </p:scale>
        <p:origin x="2272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2D010-779A-41CA-A011-4500AC1D73BA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12988" y="1143000"/>
            <a:ext cx="2232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F701B3-9057-448C-B109-35C9EC12BF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586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27647" y="6421891"/>
            <a:ext cx="24113331" cy="13661272"/>
          </a:xfrm>
        </p:spPr>
        <p:txBody>
          <a:bodyPr anchor="b"/>
          <a:lstStyle>
            <a:lvl1pPr algn="ctr">
              <a:defRPr sz="18614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46078" y="20609994"/>
            <a:ext cx="21276469" cy="9473872"/>
          </a:xfrm>
        </p:spPr>
        <p:txBody>
          <a:bodyPr/>
          <a:lstStyle>
            <a:lvl1pPr marL="0" indent="0" algn="ctr">
              <a:buNone/>
              <a:defRPr sz="7446"/>
            </a:lvl1pPr>
            <a:lvl2pPr marL="1418417" indent="0" algn="ctr">
              <a:buNone/>
              <a:defRPr sz="6205"/>
            </a:lvl2pPr>
            <a:lvl3pPr marL="2836835" indent="0" algn="ctr">
              <a:buNone/>
              <a:defRPr sz="5584"/>
            </a:lvl3pPr>
            <a:lvl4pPr marL="4255252" indent="0" algn="ctr">
              <a:buNone/>
              <a:defRPr sz="4964"/>
            </a:lvl4pPr>
            <a:lvl5pPr marL="5673669" indent="0" algn="ctr">
              <a:buNone/>
              <a:defRPr sz="4964"/>
            </a:lvl5pPr>
            <a:lvl6pPr marL="7092086" indent="0" algn="ctr">
              <a:buNone/>
              <a:defRPr sz="4964"/>
            </a:lvl6pPr>
            <a:lvl7pPr marL="8510504" indent="0" algn="ctr">
              <a:buNone/>
              <a:defRPr sz="4964"/>
            </a:lvl7pPr>
            <a:lvl8pPr marL="9928921" indent="0" algn="ctr">
              <a:buNone/>
              <a:defRPr sz="4964"/>
            </a:lvl8pPr>
            <a:lvl9pPr marL="11347338" indent="0" algn="ctr">
              <a:buNone/>
              <a:defRPr sz="4964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331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94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301299" y="2089157"/>
            <a:ext cx="6116985" cy="332539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50345" y="2089157"/>
            <a:ext cx="17996346" cy="332539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231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906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5569" y="9782718"/>
            <a:ext cx="24467939" cy="16322674"/>
          </a:xfrm>
        </p:spPr>
        <p:txBody>
          <a:bodyPr anchor="b"/>
          <a:lstStyle>
            <a:lvl1pPr>
              <a:defRPr sz="18614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5569" y="26259811"/>
            <a:ext cx="24467939" cy="8583709"/>
          </a:xfrm>
        </p:spPr>
        <p:txBody>
          <a:bodyPr/>
          <a:lstStyle>
            <a:lvl1pPr marL="0" indent="0">
              <a:buNone/>
              <a:defRPr sz="7446">
                <a:solidFill>
                  <a:schemeClr val="tx1"/>
                </a:solidFill>
              </a:defRPr>
            </a:lvl1pPr>
            <a:lvl2pPr marL="1418417" indent="0">
              <a:buNone/>
              <a:defRPr sz="6205">
                <a:solidFill>
                  <a:schemeClr val="tx1">
                    <a:tint val="75000"/>
                  </a:schemeClr>
                </a:solidFill>
              </a:defRPr>
            </a:lvl2pPr>
            <a:lvl3pPr marL="2836835" indent="0">
              <a:buNone/>
              <a:defRPr sz="5584">
                <a:solidFill>
                  <a:schemeClr val="tx1">
                    <a:tint val="75000"/>
                  </a:schemeClr>
                </a:solidFill>
              </a:defRPr>
            </a:lvl3pPr>
            <a:lvl4pPr marL="4255252" indent="0">
              <a:buNone/>
              <a:defRPr sz="4964">
                <a:solidFill>
                  <a:schemeClr val="tx1">
                    <a:tint val="75000"/>
                  </a:schemeClr>
                </a:solidFill>
              </a:defRPr>
            </a:lvl4pPr>
            <a:lvl5pPr marL="5673669" indent="0">
              <a:buNone/>
              <a:defRPr sz="4964">
                <a:solidFill>
                  <a:schemeClr val="tx1">
                    <a:tint val="75000"/>
                  </a:schemeClr>
                </a:solidFill>
              </a:defRPr>
            </a:lvl5pPr>
            <a:lvl6pPr marL="7092086" indent="0">
              <a:buNone/>
              <a:defRPr sz="4964">
                <a:solidFill>
                  <a:schemeClr val="tx1">
                    <a:tint val="75000"/>
                  </a:schemeClr>
                </a:solidFill>
              </a:defRPr>
            </a:lvl6pPr>
            <a:lvl7pPr marL="8510504" indent="0">
              <a:buNone/>
              <a:defRPr sz="4964">
                <a:solidFill>
                  <a:schemeClr val="tx1">
                    <a:tint val="75000"/>
                  </a:schemeClr>
                </a:solidFill>
              </a:defRPr>
            </a:lvl7pPr>
            <a:lvl8pPr marL="9928921" indent="0">
              <a:buNone/>
              <a:defRPr sz="4964">
                <a:solidFill>
                  <a:schemeClr val="tx1">
                    <a:tint val="75000"/>
                  </a:schemeClr>
                </a:solidFill>
              </a:defRPr>
            </a:lvl8pPr>
            <a:lvl9pPr marL="11347338" indent="0">
              <a:buNone/>
              <a:defRPr sz="49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89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50343" y="10445787"/>
            <a:ext cx="12056666" cy="2489730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361616" y="10445787"/>
            <a:ext cx="12056666" cy="2489730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888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4038" y="2089166"/>
            <a:ext cx="24467939" cy="758455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4041" y="9619210"/>
            <a:ext cx="12001256" cy="4714226"/>
          </a:xfrm>
        </p:spPr>
        <p:txBody>
          <a:bodyPr anchor="b"/>
          <a:lstStyle>
            <a:lvl1pPr marL="0" indent="0">
              <a:buNone/>
              <a:defRPr sz="7446" b="1"/>
            </a:lvl1pPr>
            <a:lvl2pPr marL="1418417" indent="0">
              <a:buNone/>
              <a:defRPr sz="6205" b="1"/>
            </a:lvl2pPr>
            <a:lvl3pPr marL="2836835" indent="0">
              <a:buNone/>
              <a:defRPr sz="5584" b="1"/>
            </a:lvl3pPr>
            <a:lvl4pPr marL="4255252" indent="0">
              <a:buNone/>
              <a:defRPr sz="4964" b="1"/>
            </a:lvl4pPr>
            <a:lvl5pPr marL="5673669" indent="0">
              <a:buNone/>
              <a:defRPr sz="4964" b="1"/>
            </a:lvl5pPr>
            <a:lvl6pPr marL="7092086" indent="0">
              <a:buNone/>
              <a:defRPr sz="4964" b="1"/>
            </a:lvl6pPr>
            <a:lvl7pPr marL="8510504" indent="0">
              <a:buNone/>
              <a:defRPr sz="4964" b="1"/>
            </a:lvl7pPr>
            <a:lvl8pPr marL="9928921" indent="0">
              <a:buNone/>
              <a:defRPr sz="4964" b="1"/>
            </a:lvl8pPr>
            <a:lvl9pPr marL="11347338" indent="0">
              <a:buNone/>
              <a:defRPr sz="496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4041" y="14333436"/>
            <a:ext cx="12001256" cy="2108232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361618" y="9619210"/>
            <a:ext cx="12060361" cy="4714226"/>
          </a:xfrm>
        </p:spPr>
        <p:txBody>
          <a:bodyPr anchor="b"/>
          <a:lstStyle>
            <a:lvl1pPr marL="0" indent="0">
              <a:buNone/>
              <a:defRPr sz="7446" b="1"/>
            </a:lvl1pPr>
            <a:lvl2pPr marL="1418417" indent="0">
              <a:buNone/>
              <a:defRPr sz="6205" b="1"/>
            </a:lvl2pPr>
            <a:lvl3pPr marL="2836835" indent="0">
              <a:buNone/>
              <a:defRPr sz="5584" b="1"/>
            </a:lvl3pPr>
            <a:lvl4pPr marL="4255252" indent="0">
              <a:buNone/>
              <a:defRPr sz="4964" b="1"/>
            </a:lvl4pPr>
            <a:lvl5pPr marL="5673669" indent="0">
              <a:buNone/>
              <a:defRPr sz="4964" b="1"/>
            </a:lvl5pPr>
            <a:lvl6pPr marL="7092086" indent="0">
              <a:buNone/>
              <a:defRPr sz="4964" b="1"/>
            </a:lvl6pPr>
            <a:lvl7pPr marL="8510504" indent="0">
              <a:buNone/>
              <a:defRPr sz="4964" b="1"/>
            </a:lvl7pPr>
            <a:lvl8pPr marL="9928921" indent="0">
              <a:buNone/>
              <a:defRPr sz="4964" b="1"/>
            </a:lvl8pPr>
            <a:lvl9pPr marL="11347338" indent="0">
              <a:buNone/>
              <a:defRPr sz="4964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361618" y="14333436"/>
            <a:ext cx="12060361" cy="2108232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528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768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832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4038" y="2615988"/>
            <a:ext cx="9149620" cy="9155959"/>
          </a:xfrm>
        </p:spPr>
        <p:txBody>
          <a:bodyPr anchor="b"/>
          <a:lstStyle>
            <a:lvl1pPr>
              <a:defRPr sz="992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60361" y="5649817"/>
            <a:ext cx="14361616" cy="27885709"/>
          </a:xfrm>
        </p:spPr>
        <p:txBody>
          <a:bodyPr/>
          <a:lstStyle>
            <a:lvl1pPr>
              <a:defRPr sz="9928"/>
            </a:lvl1pPr>
            <a:lvl2pPr>
              <a:defRPr sz="8687"/>
            </a:lvl2pPr>
            <a:lvl3pPr>
              <a:defRPr sz="7446"/>
            </a:lvl3pPr>
            <a:lvl4pPr>
              <a:defRPr sz="6205"/>
            </a:lvl4pPr>
            <a:lvl5pPr>
              <a:defRPr sz="6205"/>
            </a:lvl5pPr>
            <a:lvl6pPr>
              <a:defRPr sz="6205"/>
            </a:lvl6pPr>
            <a:lvl7pPr>
              <a:defRPr sz="6205"/>
            </a:lvl7pPr>
            <a:lvl8pPr>
              <a:defRPr sz="6205"/>
            </a:lvl8pPr>
            <a:lvl9pPr>
              <a:defRPr sz="6205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4038" y="11771947"/>
            <a:ext cx="9149620" cy="21808989"/>
          </a:xfrm>
        </p:spPr>
        <p:txBody>
          <a:bodyPr/>
          <a:lstStyle>
            <a:lvl1pPr marL="0" indent="0">
              <a:buNone/>
              <a:defRPr sz="4964"/>
            </a:lvl1pPr>
            <a:lvl2pPr marL="1418417" indent="0">
              <a:buNone/>
              <a:defRPr sz="4343"/>
            </a:lvl2pPr>
            <a:lvl3pPr marL="2836835" indent="0">
              <a:buNone/>
              <a:defRPr sz="3723"/>
            </a:lvl3pPr>
            <a:lvl4pPr marL="4255252" indent="0">
              <a:buNone/>
              <a:defRPr sz="3102"/>
            </a:lvl4pPr>
            <a:lvl5pPr marL="5673669" indent="0">
              <a:buNone/>
              <a:defRPr sz="3102"/>
            </a:lvl5pPr>
            <a:lvl6pPr marL="7092086" indent="0">
              <a:buNone/>
              <a:defRPr sz="3102"/>
            </a:lvl6pPr>
            <a:lvl7pPr marL="8510504" indent="0">
              <a:buNone/>
              <a:defRPr sz="3102"/>
            </a:lvl7pPr>
            <a:lvl8pPr marL="9928921" indent="0">
              <a:buNone/>
              <a:defRPr sz="3102"/>
            </a:lvl8pPr>
            <a:lvl9pPr marL="11347338" indent="0">
              <a:buNone/>
              <a:defRPr sz="310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467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4038" y="2615988"/>
            <a:ext cx="9149620" cy="9155959"/>
          </a:xfrm>
        </p:spPr>
        <p:txBody>
          <a:bodyPr anchor="b"/>
          <a:lstStyle>
            <a:lvl1pPr>
              <a:defRPr sz="9928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060361" y="5649817"/>
            <a:ext cx="14361616" cy="27885709"/>
          </a:xfrm>
        </p:spPr>
        <p:txBody>
          <a:bodyPr anchor="t"/>
          <a:lstStyle>
            <a:lvl1pPr marL="0" indent="0">
              <a:buNone/>
              <a:defRPr sz="9928"/>
            </a:lvl1pPr>
            <a:lvl2pPr marL="1418417" indent="0">
              <a:buNone/>
              <a:defRPr sz="8687"/>
            </a:lvl2pPr>
            <a:lvl3pPr marL="2836835" indent="0">
              <a:buNone/>
              <a:defRPr sz="7446"/>
            </a:lvl3pPr>
            <a:lvl4pPr marL="4255252" indent="0">
              <a:buNone/>
              <a:defRPr sz="6205"/>
            </a:lvl4pPr>
            <a:lvl5pPr marL="5673669" indent="0">
              <a:buNone/>
              <a:defRPr sz="6205"/>
            </a:lvl5pPr>
            <a:lvl6pPr marL="7092086" indent="0">
              <a:buNone/>
              <a:defRPr sz="6205"/>
            </a:lvl6pPr>
            <a:lvl7pPr marL="8510504" indent="0">
              <a:buNone/>
              <a:defRPr sz="6205"/>
            </a:lvl7pPr>
            <a:lvl8pPr marL="9928921" indent="0">
              <a:buNone/>
              <a:defRPr sz="6205"/>
            </a:lvl8pPr>
            <a:lvl9pPr marL="11347338" indent="0">
              <a:buNone/>
              <a:defRPr sz="6205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54038" y="11771947"/>
            <a:ext cx="9149620" cy="21808989"/>
          </a:xfrm>
        </p:spPr>
        <p:txBody>
          <a:bodyPr/>
          <a:lstStyle>
            <a:lvl1pPr marL="0" indent="0">
              <a:buNone/>
              <a:defRPr sz="4964"/>
            </a:lvl1pPr>
            <a:lvl2pPr marL="1418417" indent="0">
              <a:buNone/>
              <a:defRPr sz="4343"/>
            </a:lvl2pPr>
            <a:lvl3pPr marL="2836835" indent="0">
              <a:buNone/>
              <a:defRPr sz="3723"/>
            </a:lvl3pPr>
            <a:lvl4pPr marL="4255252" indent="0">
              <a:buNone/>
              <a:defRPr sz="3102"/>
            </a:lvl4pPr>
            <a:lvl5pPr marL="5673669" indent="0">
              <a:buNone/>
              <a:defRPr sz="3102"/>
            </a:lvl5pPr>
            <a:lvl6pPr marL="7092086" indent="0">
              <a:buNone/>
              <a:defRPr sz="3102"/>
            </a:lvl6pPr>
            <a:lvl7pPr marL="8510504" indent="0">
              <a:buNone/>
              <a:defRPr sz="3102"/>
            </a:lvl7pPr>
            <a:lvl8pPr marL="9928921" indent="0">
              <a:buNone/>
              <a:defRPr sz="3102"/>
            </a:lvl8pPr>
            <a:lvl9pPr marL="11347338" indent="0">
              <a:buNone/>
              <a:defRPr sz="310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461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50343" y="2089166"/>
            <a:ext cx="24467939" cy="7584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0343" y="10445787"/>
            <a:ext cx="24467939" cy="24897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50343" y="36369513"/>
            <a:ext cx="6382941" cy="2089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D2DC7-378F-44A2-AD54-2BC0494BE1DF}" type="datetimeFigureOut">
              <a:rPr lang="ko-KR" altLang="en-US" smtClean="0"/>
              <a:t>2023-05-30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97107" y="36369513"/>
            <a:ext cx="9574411" cy="2089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035341" y="36369513"/>
            <a:ext cx="6382941" cy="20891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521C4-6FD6-428C-895D-7F04886E80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818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836835" rtl="0" eaLnBrk="1" latinLnBrk="1" hangingPunct="1">
        <a:lnSpc>
          <a:spcPct val="90000"/>
        </a:lnSpc>
        <a:spcBef>
          <a:spcPct val="0"/>
        </a:spcBef>
        <a:buNone/>
        <a:defRPr sz="136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09209" indent="-709209" algn="l" defTabSz="2836835" rtl="0" eaLnBrk="1" latinLnBrk="1" hangingPunct="1">
        <a:lnSpc>
          <a:spcPct val="90000"/>
        </a:lnSpc>
        <a:spcBef>
          <a:spcPts val="3102"/>
        </a:spcBef>
        <a:buFont typeface="Arial" panose="020B0604020202020204" pitchFamily="34" charset="0"/>
        <a:buChar char="•"/>
        <a:defRPr sz="8687" kern="1200">
          <a:solidFill>
            <a:schemeClr val="tx1"/>
          </a:solidFill>
          <a:latin typeface="+mn-lt"/>
          <a:ea typeface="+mn-ea"/>
          <a:cs typeface="+mn-cs"/>
        </a:defRPr>
      </a:lvl1pPr>
      <a:lvl2pPr marL="2127626" indent="-709209" algn="l" defTabSz="2836835" rtl="0" eaLnBrk="1" latinLnBrk="1" hangingPunct="1">
        <a:lnSpc>
          <a:spcPct val="90000"/>
        </a:lnSpc>
        <a:spcBef>
          <a:spcPts val="1551"/>
        </a:spcBef>
        <a:buFont typeface="Arial" panose="020B0604020202020204" pitchFamily="34" charset="0"/>
        <a:buChar char="•"/>
        <a:defRPr sz="7446" kern="1200">
          <a:solidFill>
            <a:schemeClr val="tx1"/>
          </a:solidFill>
          <a:latin typeface="+mn-lt"/>
          <a:ea typeface="+mn-ea"/>
          <a:cs typeface="+mn-cs"/>
        </a:defRPr>
      </a:lvl2pPr>
      <a:lvl3pPr marL="3546043" indent="-709209" algn="l" defTabSz="2836835" rtl="0" eaLnBrk="1" latinLnBrk="1" hangingPunct="1">
        <a:lnSpc>
          <a:spcPct val="90000"/>
        </a:lnSpc>
        <a:spcBef>
          <a:spcPts val="1551"/>
        </a:spcBef>
        <a:buFont typeface="Arial" panose="020B0604020202020204" pitchFamily="34" charset="0"/>
        <a:buChar char="•"/>
        <a:defRPr sz="6205" kern="1200">
          <a:solidFill>
            <a:schemeClr val="tx1"/>
          </a:solidFill>
          <a:latin typeface="+mn-lt"/>
          <a:ea typeface="+mn-ea"/>
          <a:cs typeface="+mn-cs"/>
        </a:defRPr>
      </a:lvl3pPr>
      <a:lvl4pPr marL="4964460" indent="-709209" algn="l" defTabSz="2836835" rtl="0" eaLnBrk="1" latinLnBrk="1" hangingPunct="1">
        <a:lnSpc>
          <a:spcPct val="90000"/>
        </a:lnSpc>
        <a:spcBef>
          <a:spcPts val="1551"/>
        </a:spcBef>
        <a:buFont typeface="Arial" panose="020B0604020202020204" pitchFamily="34" charset="0"/>
        <a:buChar char="•"/>
        <a:defRPr sz="5584" kern="1200">
          <a:solidFill>
            <a:schemeClr val="tx1"/>
          </a:solidFill>
          <a:latin typeface="+mn-lt"/>
          <a:ea typeface="+mn-ea"/>
          <a:cs typeface="+mn-cs"/>
        </a:defRPr>
      </a:lvl4pPr>
      <a:lvl5pPr marL="6382878" indent="-709209" algn="l" defTabSz="2836835" rtl="0" eaLnBrk="1" latinLnBrk="1" hangingPunct="1">
        <a:lnSpc>
          <a:spcPct val="90000"/>
        </a:lnSpc>
        <a:spcBef>
          <a:spcPts val="1551"/>
        </a:spcBef>
        <a:buFont typeface="Arial" panose="020B0604020202020204" pitchFamily="34" charset="0"/>
        <a:buChar char="•"/>
        <a:defRPr sz="5584" kern="1200">
          <a:solidFill>
            <a:schemeClr val="tx1"/>
          </a:solidFill>
          <a:latin typeface="+mn-lt"/>
          <a:ea typeface="+mn-ea"/>
          <a:cs typeface="+mn-cs"/>
        </a:defRPr>
      </a:lvl5pPr>
      <a:lvl6pPr marL="7801295" indent="-709209" algn="l" defTabSz="2836835" rtl="0" eaLnBrk="1" latinLnBrk="1" hangingPunct="1">
        <a:lnSpc>
          <a:spcPct val="90000"/>
        </a:lnSpc>
        <a:spcBef>
          <a:spcPts val="1551"/>
        </a:spcBef>
        <a:buFont typeface="Arial" panose="020B0604020202020204" pitchFamily="34" charset="0"/>
        <a:buChar char="•"/>
        <a:defRPr sz="5584" kern="1200">
          <a:solidFill>
            <a:schemeClr val="tx1"/>
          </a:solidFill>
          <a:latin typeface="+mn-lt"/>
          <a:ea typeface="+mn-ea"/>
          <a:cs typeface="+mn-cs"/>
        </a:defRPr>
      </a:lvl6pPr>
      <a:lvl7pPr marL="9219712" indent="-709209" algn="l" defTabSz="2836835" rtl="0" eaLnBrk="1" latinLnBrk="1" hangingPunct="1">
        <a:lnSpc>
          <a:spcPct val="90000"/>
        </a:lnSpc>
        <a:spcBef>
          <a:spcPts val="1551"/>
        </a:spcBef>
        <a:buFont typeface="Arial" panose="020B0604020202020204" pitchFamily="34" charset="0"/>
        <a:buChar char="•"/>
        <a:defRPr sz="5584" kern="1200">
          <a:solidFill>
            <a:schemeClr val="tx1"/>
          </a:solidFill>
          <a:latin typeface="+mn-lt"/>
          <a:ea typeface="+mn-ea"/>
          <a:cs typeface="+mn-cs"/>
        </a:defRPr>
      </a:lvl7pPr>
      <a:lvl8pPr marL="10638130" indent="-709209" algn="l" defTabSz="2836835" rtl="0" eaLnBrk="1" latinLnBrk="1" hangingPunct="1">
        <a:lnSpc>
          <a:spcPct val="90000"/>
        </a:lnSpc>
        <a:spcBef>
          <a:spcPts val="1551"/>
        </a:spcBef>
        <a:buFont typeface="Arial" panose="020B0604020202020204" pitchFamily="34" charset="0"/>
        <a:buChar char="•"/>
        <a:defRPr sz="5584" kern="1200">
          <a:solidFill>
            <a:schemeClr val="tx1"/>
          </a:solidFill>
          <a:latin typeface="+mn-lt"/>
          <a:ea typeface="+mn-ea"/>
          <a:cs typeface="+mn-cs"/>
        </a:defRPr>
      </a:lvl8pPr>
      <a:lvl9pPr marL="12056547" indent="-709209" algn="l" defTabSz="2836835" rtl="0" eaLnBrk="1" latinLnBrk="1" hangingPunct="1">
        <a:lnSpc>
          <a:spcPct val="90000"/>
        </a:lnSpc>
        <a:spcBef>
          <a:spcPts val="1551"/>
        </a:spcBef>
        <a:buFont typeface="Arial" panose="020B0604020202020204" pitchFamily="34" charset="0"/>
        <a:buChar char="•"/>
        <a:defRPr sz="55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36835" rtl="0" eaLnBrk="1" latinLnBrk="1" hangingPunct="1">
        <a:defRPr sz="5584" kern="1200">
          <a:solidFill>
            <a:schemeClr val="tx1"/>
          </a:solidFill>
          <a:latin typeface="+mn-lt"/>
          <a:ea typeface="+mn-ea"/>
          <a:cs typeface="+mn-cs"/>
        </a:defRPr>
      </a:lvl1pPr>
      <a:lvl2pPr marL="1418417" algn="l" defTabSz="2836835" rtl="0" eaLnBrk="1" latinLnBrk="1" hangingPunct="1">
        <a:defRPr sz="5584" kern="1200">
          <a:solidFill>
            <a:schemeClr val="tx1"/>
          </a:solidFill>
          <a:latin typeface="+mn-lt"/>
          <a:ea typeface="+mn-ea"/>
          <a:cs typeface="+mn-cs"/>
        </a:defRPr>
      </a:lvl2pPr>
      <a:lvl3pPr marL="2836835" algn="l" defTabSz="2836835" rtl="0" eaLnBrk="1" latinLnBrk="1" hangingPunct="1">
        <a:defRPr sz="5584" kern="1200">
          <a:solidFill>
            <a:schemeClr val="tx1"/>
          </a:solidFill>
          <a:latin typeface="+mn-lt"/>
          <a:ea typeface="+mn-ea"/>
          <a:cs typeface="+mn-cs"/>
        </a:defRPr>
      </a:lvl3pPr>
      <a:lvl4pPr marL="4255252" algn="l" defTabSz="2836835" rtl="0" eaLnBrk="1" latinLnBrk="1" hangingPunct="1">
        <a:defRPr sz="5584" kern="1200">
          <a:solidFill>
            <a:schemeClr val="tx1"/>
          </a:solidFill>
          <a:latin typeface="+mn-lt"/>
          <a:ea typeface="+mn-ea"/>
          <a:cs typeface="+mn-cs"/>
        </a:defRPr>
      </a:lvl4pPr>
      <a:lvl5pPr marL="5673669" algn="l" defTabSz="2836835" rtl="0" eaLnBrk="1" latinLnBrk="1" hangingPunct="1">
        <a:defRPr sz="5584" kern="1200">
          <a:solidFill>
            <a:schemeClr val="tx1"/>
          </a:solidFill>
          <a:latin typeface="+mn-lt"/>
          <a:ea typeface="+mn-ea"/>
          <a:cs typeface="+mn-cs"/>
        </a:defRPr>
      </a:lvl5pPr>
      <a:lvl6pPr marL="7092086" algn="l" defTabSz="2836835" rtl="0" eaLnBrk="1" latinLnBrk="1" hangingPunct="1">
        <a:defRPr sz="5584" kern="1200">
          <a:solidFill>
            <a:schemeClr val="tx1"/>
          </a:solidFill>
          <a:latin typeface="+mn-lt"/>
          <a:ea typeface="+mn-ea"/>
          <a:cs typeface="+mn-cs"/>
        </a:defRPr>
      </a:lvl6pPr>
      <a:lvl7pPr marL="8510504" algn="l" defTabSz="2836835" rtl="0" eaLnBrk="1" latinLnBrk="1" hangingPunct="1">
        <a:defRPr sz="5584" kern="1200">
          <a:solidFill>
            <a:schemeClr val="tx1"/>
          </a:solidFill>
          <a:latin typeface="+mn-lt"/>
          <a:ea typeface="+mn-ea"/>
          <a:cs typeface="+mn-cs"/>
        </a:defRPr>
      </a:lvl7pPr>
      <a:lvl8pPr marL="9928921" algn="l" defTabSz="2836835" rtl="0" eaLnBrk="1" latinLnBrk="1" hangingPunct="1">
        <a:defRPr sz="5584" kern="1200">
          <a:solidFill>
            <a:schemeClr val="tx1"/>
          </a:solidFill>
          <a:latin typeface="+mn-lt"/>
          <a:ea typeface="+mn-ea"/>
          <a:cs typeface="+mn-cs"/>
        </a:defRPr>
      </a:lvl8pPr>
      <a:lvl9pPr marL="11347338" algn="l" defTabSz="2836835" rtl="0" eaLnBrk="1" latinLnBrk="1" hangingPunct="1">
        <a:defRPr sz="55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906D76-4C91-3F2D-8C1C-C2B117F5F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27646" y="330612"/>
            <a:ext cx="24113331" cy="4506424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sz="8000" b="1" dirty="0">
                <a:latin typeface="+mn-lt"/>
                <a:ea typeface="Arial" panose="020B0600000101010101" pitchFamily="50" charset="-127"/>
                <a:cs typeface="Arial" panose="020B0604020202020204" pitchFamily="34" charset="0"/>
              </a:rPr>
              <a:t>#19: Dimensionality reduction using graphs</a:t>
            </a:r>
            <a:br>
              <a:rPr lang="en-US" altLang="ko-KR" sz="6600" dirty="0">
                <a:latin typeface="+mn-lt"/>
                <a:cs typeface="Arial" panose="020B0604020202020204" pitchFamily="34" charset="0"/>
              </a:rPr>
            </a:br>
            <a:r>
              <a:rPr lang="en-US" altLang="ko-KR" sz="4000" dirty="0">
                <a:latin typeface="+mn-lt"/>
                <a:ea typeface="Arial" panose="020B0600000101010101" pitchFamily="50" charset="-127"/>
                <a:cs typeface="Arial" panose="020B0604020202020204" pitchFamily="34" charset="0"/>
              </a:rPr>
              <a:t>David Dobas, Jakub Rada, Theo Michel</a:t>
            </a:r>
            <a:br>
              <a:rPr lang="en-US" altLang="ko-KR" sz="4000" dirty="0">
                <a:latin typeface="+mn-lt"/>
                <a:ea typeface="Arial" panose="020B0600000101010101" pitchFamily="50" charset="-127"/>
                <a:cs typeface="Arial" panose="020B0604020202020204" pitchFamily="34" charset="0"/>
              </a:rPr>
            </a:br>
            <a:r>
              <a:rPr lang="en-US" altLang="ko-KR" sz="4000" dirty="0">
                <a:latin typeface="+mn-lt"/>
                <a:ea typeface="Arial" panose="020B0600000101010101" pitchFamily="50" charset="-127"/>
                <a:cs typeface="Arial" panose="020B0604020202020204" pitchFamily="34" charset="0"/>
              </a:rPr>
              <a:t>20236035, 20236065, 20236005</a:t>
            </a:r>
            <a:endParaRPr lang="ko-KR" altLang="en-US" sz="6600" dirty="0">
              <a:latin typeface="+mn-lt"/>
              <a:ea typeface="Arial" panose="020B0600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2518585-49DF-C01F-BF0C-89256F01A8CF}"/>
              </a:ext>
            </a:extLst>
          </p:cNvPr>
          <p:cNvCxnSpPr>
            <a:cxnSpLocks/>
          </p:cNvCxnSpPr>
          <p:nvPr/>
        </p:nvCxnSpPr>
        <p:spPr>
          <a:xfrm>
            <a:off x="750832" y="4119511"/>
            <a:ext cx="26936700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0BCD9DE-01C8-4BC0-B92C-98D52A01A4C2}"/>
              </a:ext>
            </a:extLst>
          </p:cNvPr>
          <p:cNvGrpSpPr/>
          <p:nvPr/>
        </p:nvGrpSpPr>
        <p:grpSpPr>
          <a:xfrm>
            <a:off x="696911" y="4734358"/>
            <a:ext cx="26974800" cy="34039879"/>
            <a:chOff x="762000" y="5446755"/>
            <a:chExt cx="26974800" cy="33194132"/>
          </a:xfrm>
        </p:grpSpPr>
        <p:grpSp>
          <p:nvGrpSpPr>
            <p:cNvPr id="187" name="그룹 186">
              <a:extLst>
                <a:ext uri="{FF2B5EF4-FFF2-40B4-BE49-F238E27FC236}">
                  <a16:creationId xmlns:a16="http://schemas.microsoft.com/office/drawing/2014/main" id="{7A068C36-4D41-372A-4A5B-0B6DA41D36C8}"/>
                </a:ext>
              </a:extLst>
            </p:cNvPr>
            <p:cNvGrpSpPr/>
            <p:nvPr/>
          </p:nvGrpSpPr>
          <p:grpSpPr>
            <a:xfrm>
              <a:off x="762000" y="6351518"/>
              <a:ext cx="26974800" cy="32289369"/>
              <a:chOff x="1338464" y="8036719"/>
              <a:chExt cx="25691694" cy="32289369"/>
            </a:xfrm>
          </p:grpSpPr>
          <p:grpSp>
            <p:nvGrpSpPr>
              <p:cNvPr id="54" name="그룹 53">
                <a:extLst>
                  <a:ext uri="{FF2B5EF4-FFF2-40B4-BE49-F238E27FC236}">
                    <a16:creationId xmlns:a16="http://schemas.microsoft.com/office/drawing/2014/main" id="{E3FC163A-5F3D-22F4-654E-AC182FB3427A}"/>
                  </a:ext>
                </a:extLst>
              </p:cNvPr>
              <p:cNvGrpSpPr/>
              <p:nvPr/>
            </p:nvGrpSpPr>
            <p:grpSpPr>
              <a:xfrm>
                <a:off x="1338466" y="8036719"/>
                <a:ext cx="25691692" cy="32289369"/>
                <a:chOff x="1338466" y="8036719"/>
                <a:chExt cx="25691692" cy="32289369"/>
              </a:xfrm>
            </p:grpSpPr>
            <p:sp>
              <p:nvSpPr>
                <p:cNvPr id="6" name="직사각형 5">
                  <a:extLst>
                    <a:ext uri="{FF2B5EF4-FFF2-40B4-BE49-F238E27FC236}">
                      <a16:creationId xmlns:a16="http://schemas.microsoft.com/office/drawing/2014/main" id="{7FA8BB74-5C2A-12D0-8D78-001B54D1246A}"/>
                    </a:ext>
                  </a:extLst>
                </p:cNvPr>
                <p:cNvSpPr/>
                <p:nvPr/>
              </p:nvSpPr>
              <p:spPr>
                <a:xfrm>
                  <a:off x="1338466" y="8036719"/>
                  <a:ext cx="12554515" cy="714328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88000" tIns="216000" rtlCol="0" anchor="t"/>
                <a:lstStyle/>
                <a:p>
                  <a:pPr marL="457200" indent="-457200">
                    <a:buSzPct val="120000"/>
                    <a:buFont typeface="Arial" panose="020B0604020202020204" pitchFamily="34" charset="0"/>
                    <a:buChar char="•"/>
                  </a:pPr>
                  <a:r>
                    <a:rPr lang="en-US" altLang="ko-KR" sz="4000" b="1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Dimensionality reduction</a:t>
                  </a:r>
                </a:p>
                <a:p>
                  <a:pPr marL="914400" lvl="1" indent="-457200">
                    <a:buSzPct val="120000"/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Reduce dimension of data while preserving the structure of data, such as clustering or closeness of points</a:t>
                  </a:r>
                </a:p>
                <a:p>
                  <a:pPr marL="914400" lvl="1" indent="-457200">
                    <a:buSzPct val="120000"/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Can be used for </a:t>
                  </a:r>
                  <a:endParaRPr lang="cs-CZ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pPr marL="1371600" lvl="2" indent="-457200">
                    <a:buSzPct val="120000"/>
                    <a:buFont typeface="Arial" panose="020B0604020202020204" pitchFamily="34" charset="0"/>
                    <a:buChar char="•"/>
                  </a:pPr>
                  <a:r>
                    <a:rPr lang="en-US" altLang="ko-KR" sz="3600" dirty="0" err="1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Visualisation</a:t>
                  </a: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 (reduction to 2D or 3D)</a:t>
                  </a:r>
                  <a:endParaRPr lang="cs-CZ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pPr marL="1371600" lvl="2" indent="-457200">
                    <a:buSzPct val="120000"/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Preprocessing for ML algorithms</a:t>
                  </a:r>
                </a:p>
                <a:p>
                  <a:pPr marL="914400" lvl="1" indent="-457200">
                    <a:buSzPct val="120000"/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State of the art algorithms</a:t>
                  </a:r>
                </a:p>
                <a:p>
                  <a:pPr marL="1371600" lvl="2" indent="-457200">
                    <a:buSzPct val="120000"/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PCA – powerful and fast, cannot capture complex manifolds</a:t>
                  </a:r>
                </a:p>
                <a:p>
                  <a:pPr marL="1371600" lvl="2" indent="-457200">
                    <a:buSzPct val="120000"/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UMAP, t-SNE – powerful and fast, complex to understand</a:t>
                  </a:r>
                </a:p>
              </p:txBody>
            </p:sp>
            <p:sp>
              <p:nvSpPr>
                <p:cNvPr id="7" name="직사각형 6">
                  <a:extLst>
                    <a:ext uri="{FF2B5EF4-FFF2-40B4-BE49-F238E27FC236}">
                      <a16:creationId xmlns:a16="http://schemas.microsoft.com/office/drawing/2014/main" id="{8B50197B-E0CA-4E45-90FC-FDC4B30962D1}"/>
                    </a:ext>
                  </a:extLst>
                </p:cNvPr>
                <p:cNvSpPr/>
                <p:nvPr/>
              </p:nvSpPr>
              <p:spPr>
                <a:xfrm>
                  <a:off x="14475644" y="8044427"/>
                  <a:ext cx="12554514" cy="7135575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88000" tIns="216000" rtlCol="0" anchor="t"/>
                <a:lstStyle/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4000" b="1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Our research question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Can we capture the structure of data in graph?</a:t>
                  </a:r>
                </a:p>
                <a:p>
                  <a:pPr marL="1485900" lvl="2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Use graph as a compact representation of the data</a:t>
                  </a:r>
                </a:p>
                <a:p>
                  <a:pPr marL="1485900" lvl="2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Can be used to compress data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Can we use the obtained graph to reduce dimensionality?</a:t>
                  </a:r>
                </a:p>
                <a:p>
                  <a:pPr marL="1485900" lvl="2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We can use graph embedding methods</a:t>
                  </a:r>
                </a:p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4000" b="1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Advantages of our approach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Easy to understand algorithm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Able to capture complex manifolds</a:t>
                  </a:r>
                </a:p>
              </p:txBody>
            </p:sp>
            <p:sp>
              <p:nvSpPr>
                <p:cNvPr id="8" name="직사각형 7">
                  <a:extLst>
                    <a:ext uri="{FF2B5EF4-FFF2-40B4-BE49-F238E27FC236}">
                      <a16:creationId xmlns:a16="http://schemas.microsoft.com/office/drawing/2014/main" id="{F43D1F4D-B811-AC90-932E-84C42E54C9B7}"/>
                    </a:ext>
                  </a:extLst>
                </p:cNvPr>
                <p:cNvSpPr/>
                <p:nvPr/>
              </p:nvSpPr>
              <p:spPr>
                <a:xfrm>
                  <a:off x="1338466" y="16458263"/>
                  <a:ext cx="12554515" cy="7143282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88000" tIns="216000" rtlCol="0" anchor="t"/>
                <a:lstStyle/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b="1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Cheapest builder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Every datapoint is represented by node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We compute pairwise distances between all datapoints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Points with the shortest distances are connected by edges, edges added one by one until the graph is connected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Edge weights are added using the distances as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endParaRPr lang="en-US" altLang="ko-KR" sz="3600" kern="1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pPr lvl="1"/>
                  <a:endParaRPr lang="en-US" altLang="ko-KR" sz="3600" kern="1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k is a hyperparameter</a:t>
                  </a:r>
                </a:p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b="1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Spanning tree</a:t>
                  </a:r>
                </a:p>
                <a:p>
                  <a:pPr marL="1028700" lvl="1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kern="1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We can use spanning tree, weights same as cheapest builder</a:t>
                  </a:r>
                </a:p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endParaRPr lang="en-US" altLang="ko-KR" sz="3600" kern="1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9" name="직사각형 8">
                  <a:extLst>
                    <a:ext uri="{FF2B5EF4-FFF2-40B4-BE49-F238E27FC236}">
                      <a16:creationId xmlns:a16="http://schemas.microsoft.com/office/drawing/2014/main" id="{38713C43-17D7-8558-F424-49A1C959E40D}"/>
                    </a:ext>
                  </a:extLst>
                </p:cNvPr>
                <p:cNvSpPr/>
                <p:nvPr/>
              </p:nvSpPr>
              <p:spPr>
                <a:xfrm>
                  <a:off x="14475641" y="16466882"/>
                  <a:ext cx="12554515" cy="7134662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88000" tIns="216000" rtlCol="0" anchor="t"/>
                <a:lstStyle/>
                <a:p>
                  <a:pPr lvl="1"/>
                  <a:endParaRPr lang="ko-KR" altLang="en-US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" name="직사각형 9">
                  <a:extLst>
                    <a:ext uri="{FF2B5EF4-FFF2-40B4-BE49-F238E27FC236}">
                      <a16:creationId xmlns:a16="http://schemas.microsoft.com/office/drawing/2014/main" id="{2522D684-9E61-4C46-A3CF-ECB96591E872}"/>
                    </a:ext>
                  </a:extLst>
                </p:cNvPr>
                <p:cNvSpPr/>
                <p:nvPr/>
              </p:nvSpPr>
              <p:spPr>
                <a:xfrm>
                  <a:off x="1338466" y="25024413"/>
                  <a:ext cx="12554515" cy="7143281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88000" tIns="216000" rtlCol="0" anchor="t"/>
                <a:lstStyle/>
                <a:p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Iris – </a:t>
                  </a:r>
                  <a:r>
                    <a:rPr lang="cs-CZ" sz="3600" b="0" i="0" dirty="0">
                      <a:solidFill>
                        <a:srgbClr val="212529"/>
                      </a:solidFill>
                      <a:effectLst/>
                      <a:latin typeface="-apple-system"/>
                    </a:rPr>
                    <a:t>150</a:t>
                  </a:r>
                  <a:r>
                    <a:rPr lang="en-US" sz="3600" b="0" i="0" dirty="0">
                      <a:solidFill>
                        <a:srgbClr val="212529"/>
                      </a:solidFill>
                      <a:effectLst/>
                      <a:latin typeface="-apple-system"/>
                    </a:rPr>
                    <a:t> datapoints, dimensionality 4, 3 classes</a:t>
                  </a:r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Digits - </a:t>
                  </a:r>
                  <a:r>
                    <a:rPr lang="cs-CZ" sz="3600" b="0" i="0" dirty="0">
                      <a:solidFill>
                        <a:srgbClr val="212529"/>
                      </a:solidFill>
                      <a:effectLst/>
                      <a:latin typeface="-apple-system"/>
                    </a:rPr>
                    <a:t>1797</a:t>
                  </a:r>
                  <a:r>
                    <a:rPr lang="en-US" sz="3600" b="0" i="0" dirty="0">
                      <a:solidFill>
                        <a:srgbClr val="212529"/>
                      </a:solidFill>
                      <a:effectLst/>
                      <a:latin typeface="-apple-system"/>
                    </a:rPr>
                    <a:t> datapoints, dimensionality 64, 10 classes</a:t>
                  </a:r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7AD6BF35-DCDC-7976-5752-F54F62C3A125}"/>
                    </a:ext>
                  </a:extLst>
                </p:cNvPr>
                <p:cNvSpPr/>
                <p:nvPr/>
              </p:nvSpPr>
              <p:spPr>
                <a:xfrm>
                  <a:off x="14475641" y="25024414"/>
                  <a:ext cx="12554515" cy="7143280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88000" tIns="216000" rtlCol="0" anchor="t"/>
                <a:lstStyle/>
                <a:p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Can we unroll the Swiss roll?</a:t>
                  </a: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  <a:p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How do the embeddings look </a:t>
                  </a:r>
                </a:p>
                <a:p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using spanning tree?</a:t>
                  </a:r>
                </a:p>
                <a:p>
                  <a:endParaRPr lang="en-US" altLang="ko-KR" sz="3600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2" name="직사각형 11">
                  <a:extLst>
                    <a:ext uri="{FF2B5EF4-FFF2-40B4-BE49-F238E27FC236}">
                      <a16:creationId xmlns:a16="http://schemas.microsoft.com/office/drawing/2014/main" id="{C115E268-0CCA-579A-DB91-9D0554A082D2}"/>
                    </a:ext>
                  </a:extLst>
                </p:cNvPr>
                <p:cNvSpPr/>
                <p:nvPr/>
              </p:nvSpPr>
              <p:spPr>
                <a:xfrm>
                  <a:off x="14475640" y="33522476"/>
                  <a:ext cx="12554514" cy="6803612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288000" tIns="216000" rtlCol="0" anchor="t"/>
                <a:lstStyle/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We used simple algorithms for graph building and still obtained great results</a:t>
                  </a:r>
                </a:p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Our algorithm is able to compete with state-of-the-art algorithms in terms of trustworthiness and continuity</a:t>
                  </a:r>
                </a:p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However, we can not compete in computational time</a:t>
                  </a:r>
                </a:p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Also, we use all pairwise distances, which is not feasible for big datasets</a:t>
                  </a:r>
                </a:p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None of our methods is universally best on every dataset</a:t>
                  </a:r>
                </a:p>
                <a:p>
                  <a:pPr marL="571500" indent="-571500">
                    <a:buFont typeface="Arial" panose="020B0604020202020204" pitchFamily="34" charset="0"/>
                    <a:buChar char="•"/>
                  </a:pPr>
                  <a:r>
                    <a:rPr lang="en-US" altLang="ko-KR" sz="3600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That creates a room for improvements</a:t>
                  </a:r>
                </a:p>
              </p:txBody>
            </p:sp>
          </p:grpSp>
          <p:sp>
            <p:nvSpPr>
              <p:cNvPr id="176" name="직사각형 175">
                <a:extLst>
                  <a:ext uri="{FF2B5EF4-FFF2-40B4-BE49-F238E27FC236}">
                    <a16:creationId xmlns:a16="http://schemas.microsoft.com/office/drawing/2014/main" id="{863753BE-753B-88F5-D8D9-24FF83EDC71D}"/>
                  </a:ext>
                </a:extLst>
              </p:cNvPr>
              <p:cNvSpPr/>
              <p:nvPr/>
            </p:nvSpPr>
            <p:spPr>
              <a:xfrm>
                <a:off x="1338464" y="33522475"/>
                <a:ext cx="12554514" cy="6803613"/>
              </a:xfrm>
              <a:prstGeom prst="rect">
                <a:avLst/>
              </a:prstGeom>
              <a:solidFill>
                <a:schemeClr val="bg1"/>
              </a:solidFill>
              <a:ln w="571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88000" tIns="216000" rtlCol="0" anchor="t"/>
              <a:lstStyle/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  <a:p>
                <a:endParaRPr lang="en-US" altLang="ko-KR" sz="3600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85" name="그룹 184">
              <a:extLst>
                <a:ext uri="{FF2B5EF4-FFF2-40B4-BE49-F238E27FC236}">
                  <a16:creationId xmlns:a16="http://schemas.microsoft.com/office/drawing/2014/main" id="{D23C6624-E3BB-D3D1-6F4B-B98BC5295538}"/>
                </a:ext>
              </a:extLst>
            </p:cNvPr>
            <p:cNvGrpSpPr/>
            <p:nvPr/>
          </p:nvGrpSpPr>
          <p:grpSpPr>
            <a:xfrm>
              <a:off x="762000" y="5446755"/>
              <a:ext cx="26974796" cy="26384389"/>
              <a:chOff x="1338464" y="7154888"/>
              <a:chExt cx="25691690" cy="33843356"/>
            </a:xfrm>
            <a:solidFill>
              <a:schemeClr val="accent1">
                <a:lumMod val="75000"/>
              </a:schemeClr>
            </a:solidFill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1951DD57-7047-B327-7B25-66BA7854097F}"/>
                  </a:ext>
                </a:extLst>
              </p:cNvPr>
              <p:cNvGrpSpPr/>
              <p:nvPr/>
            </p:nvGrpSpPr>
            <p:grpSpPr>
              <a:xfrm>
                <a:off x="1338464" y="7154888"/>
                <a:ext cx="25691690" cy="33843355"/>
                <a:chOff x="1338464" y="7154887"/>
                <a:chExt cx="25691690" cy="33843355"/>
              </a:xfrm>
              <a:grpFill/>
            </p:grpSpPr>
            <p:sp>
              <p:nvSpPr>
                <p:cNvPr id="17" name="직사각형 16">
                  <a:extLst>
                    <a:ext uri="{FF2B5EF4-FFF2-40B4-BE49-F238E27FC236}">
                      <a16:creationId xmlns:a16="http://schemas.microsoft.com/office/drawing/2014/main" id="{A81DAA1E-DEDE-4F6F-B17B-03A63FCD9982}"/>
                    </a:ext>
                  </a:extLst>
                </p:cNvPr>
                <p:cNvSpPr/>
                <p:nvPr/>
              </p:nvSpPr>
              <p:spPr>
                <a:xfrm>
                  <a:off x="1338466" y="7164439"/>
                  <a:ext cx="12554514" cy="115443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4000" b="1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Problem statement</a:t>
                  </a:r>
                  <a:endParaRPr lang="ko-KR" altLang="en-US" sz="4000" b="1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8" name="직사각형 17">
                  <a:extLst>
                    <a:ext uri="{FF2B5EF4-FFF2-40B4-BE49-F238E27FC236}">
                      <a16:creationId xmlns:a16="http://schemas.microsoft.com/office/drawing/2014/main" id="{6E85DC61-E2A2-C69C-8B08-CBDC4216D674}"/>
                    </a:ext>
                  </a:extLst>
                </p:cNvPr>
                <p:cNvSpPr/>
                <p:nvPr/>
              </p:nvSpPr>
              <p:spPr>
                <a:xfrm>
                  <a:off x="14475640" y="7154887"/>
                  <a:ext cx="12554514" cy="115443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4000" b="1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Our goal</a:t>
                  </a:r>
                  <a:endParaRPr lang="ko-KR" altLang="en-US" sz="4000" b="1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EB90B30F-144C-134A-FFCF-1FAF2EC65CA7}"/>
                    </a:ext>
                  </a:extLst>
                </p:cNvPr>
                <p:cNvSpPr/>
                <p:nvPr/>
              </p:nvSpPr>
              <p:spPr>
                <a:xfrm>
                  <a:off x="1338464" y="17961380"/>
                  <a:ext cx="12554514" cy="115443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4000" b="1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Graph building</a:t>
                  </a:r>
                  <a:endParaRPr lang="ko-KR" altLang="en-US" sz="4000" b="1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C2225DFC-2271-5858-2D39-2C431F65738C}"/>
                    </a:ext>
                  </a:extLst>
                </p:cNvPr>
                <p:cNvSpPr/>
                <p:nvPr/>
              </p:nvSpPr>
              <p:spPr>
                <a:xfrm>
                  <a:off x="14475640" y="17961380"/>
                  <a:ext cx="12554514" cy="115443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4000" b="1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Graph building – cheapest builder</a:t>
                  </a:r>
                  <a:endParaRPr lang="ko-KR" altLang="en-US" sz="4000" b="1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B0FAA368-FE31-8F68-7011-B1A3A6210AF5}"/>
                    </a:ext>
                  </a:extLst>
                </p:cNvPr>
                <p:cNvSpPr/>
                <p:nvPr/>
              </p:nvSpPr>
              <p:spPr>
                <a:xfrm>
                  <a:off x="1338464" y="28953030"/>
                  <a:ext cx="12554514" cy="115443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4000" b="1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Visual results</a:t>
                  </a:r>
                  <a:endParaRPr lang="ko-KR" altLang="en-US" sz="4000" b="1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E793167A-F6D2-670F-9342-9EC36CF7F477}"/>
                    </a:ext>
                  </a:extLst>
                </p:cNvPr>
                <p:cNvSpPr/>
                <p:nvPr/>
              </p:nvSpPr>
              <p:spPr>
                <a:xfrm>
                  <a:off x="14475640" y="28953029"/>
                  <a:ext cx="12554514" cy="115443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4000" b="1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Visual results</a:t>
                  </a:r>
                  <a:endParaRPr lang="ko-KR" altLang="en-US" sz="4000" b="1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1" name="직사각형 40">
                  <a:extLst>
                    <a:ext uri="{FF2B5EF4-FFF2-40B4-BE49-F238E27FC236}">
                      <a16:creationId xmlns:a16="http://schemas.microsoft.com/office/drawing/2014/main" id="{92F15A06-D634-F1B8-DEC0-02B69A66367D}"/>
                    </a:ext>
                  </a:extLst>
                </p:cNvPr>
                <p:cNvSpPr/>
                <p:nvPr/>
              </p:nvSpPr>
              <p:spPr>
                <a:xfrm>
                  <a:off x="14475640" y="39843809"/>
                  <a:ext cx="12554514" cy="115443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 w="5715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sz="4000" b="1" dirty="0">
                      <a:solidFill>
                        <a:schemeClr val="tx1"/>
                      </a:solidFill>
                      <a:ea typeface="Arial" panose="020B0600000101010101" pitchFamily="50" charset="-127"/>
                      <a:cs typeface="Arial" panose="020B0604020202020204" pitchFamily="34" charset="0"/>
                    </a:rPr>
                    <a:t>Summary</a:t>
                  </a:r>
                  <a:endParaRPr lang="ko-KR" altLang="en-US" sz="4000" b="1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74" name="직사각형 173">
                <a:extLst>
                  <a:ext uri="{FF2B5EF4-FFF2-40B4-BE49-F238E27FC236}">
                    <a16:creationId xmlns:a16="http://schemas.microsoft.com/office/drawing/2014/main" id="{EDC6518C-F957-F1EB-54C0-9B492C510551}"/>
                  </a:ext>
                </a:extLst>
              </p:cNvPr>
              <p:cNvSpPr/>
              <p:nvPr/>
            </p:nvSpPr>
            <p:spPr>
              <a:xfrm>
                <a:off x="1338464" y="39843811"/>
                <a:ext cx="12554514" cy="1154433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 w="57150"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4000" b="1" dirty="0">
                    <a:solidFill>
                      <a:schemeClr val="tx1"/>
                    </a:solidFill>
                    <a:ea typeface="Arial" panose="020B0600000101010101" pitchFamily="50" charset="-127"/>
                    <a:cs typeface="Arial" panose="020B0604020202020204" pitchFamily="34" charset="0"/>
                  </a:rPr>
                  <a:t>Quantitative results – digits dataset</a:t>
                </a:r>
                <a:endParaRPr lang="ko-KR" altLang="en-US" sz="4000" b="1" dirty="0">
                  <a:solidFill>
                    <a:schemeClr val="tx1"/>
                  </a:solidFill>
                  <a:ea typeface="Arial" panose="020B0600000101010101" pitchFamily="50" charset="-127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35EE3098-BF10-D1B3-9771-8358F1F4C5D2}"/>
                </a:ext>
              </a:extLst>
            </p:cNvPr>
            <p:cNvSpPr txBox="1"/>
            <p:nvPr/>
          </p:nvSpPr>
          <p:spPr>
            <a:xfrm>
              <a:off x="13480766" y="12962126"/>
              <a:ext cx="3674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1</a:t>
              </a:r>
              <a:endParaRPr lang="ko-KR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6CE4E748-E2A8-4245-5406-B85CBA1CF69B}"/>
                </a:ext>
              </a:extLst>
            </p:cNvPr>
            <p:cNvSpPr txBox="1"/>
            <p:nvPr/>
          </p:nvSpPr>
          <p:spPr>
            <a:xfrm>
              <a:off x="27329496" y="12962270"/>
              <a:ext cx="3674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2</a:t>
              </a:r>
              <a:endParaRPr lang="ko-KR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0E89DF63-32A8-7773-1413-764F8093CB13}"/>
                </a:ext>
              </a:extLst>
            </p:cNvPr>
            <p:cNvSpPr txBox="1"/>
            <p:nvPr/>
          </p:nvSpPr>
          <p:spPr>
            <a:xfrm>
              <a:off x="13480622" y="21392029"/>
              <a:ext cx="3674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3</a:t>
              </a:r>
              <a:endParaRPr lang="ko-KR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AB3F9FA4-C780-8553-0948-0B4AA92DDEBF}"/>
                </a:ext>
              </a:extLst>
            </p:cNvPr>
            <p:cNvSpPr txBox="1"/>
            <p:nvPr/>
          </p:nvSpPr>
          <p:spPr>
            <a:xfrm>
              <a:off x="27322335" y="21385014"/>
              <a:ext cx="3674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4</a:t>
              </a:r>
              <a:endParaRPr lang="ko-KR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321909F4-70D0-94E1-E247-B03BE37BEA7F}"/>
                </a:ext>
              </a:extLst>
            </p:cNvPr>
            <p:cNvSpPr txBox="1"/>
            <p:nvPr/>
          </p:nvSpPr>
          <p:spPr>
            <a:xfrm>
              <a:off x="13479446" y="29964881"/>
              <a:ext cx="3674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5</a:t>
              </a:r>
              <a:endParaRPr lang="ko-KR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D2A2AC2E-7D22-1481-64A2-F2A9DB18E843}"/>
                </a:ext>
              </a:extLst>
            </p:cNvPr>
            <p:cNvSpPr txBox="1"/>
            <p:nvPr/>
          </p:nvSpPr>
          <p:spPr>
            <a:xfrm>
              <a:off x="27329496" y="29961220"/>
              <a:ext cx="3674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6</a:t>
              </a:r>
              <a:endParaRPr lang="ko-KR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0FF74D21-0133-B077-A595-1B0328E69BEC}"/>
                </a:ext>
              </a:extLst>
            </p:cNvPr>
            <p:cNvSpPr txBox="1"/>
            <p:nvPr/>
          </p:nvSpPr>
          <p:spPr>
            <a:xfrm>
              <a:off x="13474040" y="38111536"/>
              <a:ext cx="3674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7</a:t>
              </a:r>
              <a:endParaRPr lang="ko-KR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14003BCC-77A6-9E4B-7774-5603EB7AD4E6}"/>
                </a:ext>
              </a:extLst>
            </p:cNvPr>
            <p:cNvSpPr txBox="1"/>
            <p:nvPr/>
          </p:nvSpPr>
          <p:spPr>
            <a:xfrm>
              <a:off x="27329496" y="38116626"/>
              <a:ext cx="3674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8</a:t>
              </a:r>
              <a:endParaRPr lang="ko-KR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72214B0-E2FC-F84C-3946-16333AAD8B07}"/>
              </a:ext>
            </a:extLst>
          </p:cNvPr>
          <p:cNvSpPr txBox="1"/>
          <p:nvPr/>
        </p:nvSpPr>
        <p:spPr>
          <a:xfrm>
            <a:off x="136522" y="176018"/>
            <a:ext cx="119221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cs typeface="Arial" panose="020B0604020202020204" pitchFamily="34" charset="0"/>
              </a:rPr>
              <a:t>CS471: Graph Machine Learning and Mining</a:t>
            </a:r>
            <a:endParaRPr lang="ko-KR" altLang="en-US" sz="4400" b="1" dirty="0"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CA57F-9FD4-B1F8-66C3-EA2FD1D8AC10}"/>
              </a:ext>
            </a:extLst>
          </p:cNvPr>
          <p:cNvSpPr txBox="1"/>
          <p:nvPr/>
        </p:nvSpPr>
        <p:spPr>
          <a:xfrm>
            <a:off x="26156188" y="180143"/>
            <a:ext cx="20759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cs typeface="Arial" panose="020B0604020202020204" pitchFamily="34" charset="0"/>
              </a:rPr>
              <a:t>KAIST</a:t>
            </a:r>
            <a:endParaRPr lang="ko-KR" altLang="en-US" sz="4400" b="1" dirty="0">
              <a:cs typeface="Arial" panose="020B0604020202020204" pitchFamily="34" charset="0"/>
            </a:endParaRP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B1AC8A88-A3A9-4F0E-9E91-5EFCDC459E31}"/>
              </a:ext>
            </a:extLst>
          </p:cNvPr>
          <p:cNvSpPr/>
          <p:nvPr/>
        </p:nvSpPr>
        <p:spPr>
          <a:xfrm>
            <a:off x="15154395" y="15873567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0D5297AD-1BA8-A8CA-9DCE-F6E429F5FA11}"/>
              </a:ext>
            </a:extLst>
          </p:cNvPr>
          <p:cNvSpPr/>
          <p:nvPr/>
        </p:nvSpPr>
        <p:spPr>
          <a:xfrm>
            <a:off x="16129755" y="16427287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6" name="Ovál 15">
            <a:extLst>
              <a:ext uri="{FF2B5EF4-FFF2-40B4-BE49-F238E27FC236}">
                <a16:creationId xmlns:a16="http://schemas.microsoft.com/office/drawing/2014/main" id="{66C5083F-D185-5CC3-C9F6-B3485346135D}"/>
              </a:ext>
            </a:extLst>
          </p:cNvPr>
          <p:cNvSpPr/>
          <p:nvPr/>
        </p:nvSpPr>
        <p:spPr>
          <a:xfrm>
            <a:off x="19744667" y="15837425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2" name="Ovál 21">
            <a:extLst>
              <a:ext uri="{FF2B5EF4-FFF2-40B4-BE49-F238E27FC236}">
                <a16:creationId xmlns:a16="http://schemas.microsoft.com/office/drawing/2014/main" id="{AE005644-5E27-7605-58C3-CB3C6CC0FBA1}"/>
              </a:ext>
            </a:extLst>
          </p:cNvPr>
          <p:cNvSpPr/>
          <p:nvPr/>
        </p:nvSpPr>
        <p:spPr>
          <a:xfrm>
            <a:off x="19670515" y="16320607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3" name="Ovál 22">
            <a:extLst>
              <a:ext uri="{FF2B5EF4-FFF2-40B4-BE49-F238E27FC236}">
                <a16:creationId xmlns:a16="http://schemas.microsoft.com/office/drawing/2014/main" id="{7C425AEB-CC68-6A76-7BD7-BEF683B4379D}"/>
              </a:ext>
            </a:extLst>
          </p:cNvPr>
          <p:cNvSpPr/>
          <p:nvPr/>
        </p:nvSpPr>
        <p:spPr>
          <a:xfrm>
            <a:off x="15672555" y="15086167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4" name="Ovál 23">
            <a:extLst>
              <a:ext uri="{FF2B5EF4-FFF2-40B4-BE49-F238E27FC236}">
                <a16:creationId xmlns:a16="http://schemas.microsoft.com/office/drawing/2014/main" id="{3FB0292F-51BE-1333-FA55-8677B5330ECD}"/>
              </a:ext>
            </a:extLst>
          </p:cNvPr>
          <p:cNvSpPr/>
          <p:nvPr/>
        </p:nvSpPr>
        <p:spPr>
          <a:xfrm>
            <a:off x="20315675" y="16533967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5" name="Ovál 24">
            <a:extLst>
              <a:ext uri="{FF2B5EF4-FFF2-40B4-BE49-F238E27FC236}">
                <a16:creationId xmlns:a16="http://schemas.microsoft.com/office/drawing/2014/main" id="{D87A31E3-0589-92D4-5A9B-4A81A8ACF508}"/>
              </a:ext>
            </a:extLst>
          </p:cNvPr>
          <p:cNvSpPr/>
          <p:nvPr/>
        </p:nvSpPr>
        <p:spPr>
          <a:xfrm>
            <a:off x="15245078" y="1944282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6" name="Ovál 25">
            <a:extLst>
              <a:ext uri="{FF2B5EF4-FFF2-40B4-BE49-F238E27FC236}">
                <a16:creationId xmlns:a16="http://schemas.microsoft.com/office/drawing/2014/main" id="{21169D68-930C-3468-EEEB-E220567C73BF}"/>
              </a:ext>
            </a:extLst>
          </p:cNvPr>
          <p:cNvSpPr/>
          <p:nvPr/>
        </p:nvSpPr>
        <p:spPr>
          <a:xfrm>
            <a:off x="16220438" y="1999654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7" name="Ovál 26">
            <a:extLst>
              <a:ext uri="{FF2B5EF4-FFF2-40B4-BE49-F238E27FC236}">
                <a16:creationId xmlns:a16="http://schemas.microsoft.com/office/drawing/2014/main" id="{21C584F1-7800-EC83-1029-0D3A757E3C14}"/>
              </a:ext>
            </a:extLst>
          </p:cNvPr>
          <p:cNvSpPr/>
          <p:nvPr/>
        </p:nvSpPr>
        <p:spPr>
          <a:xfrm>
            <a:off x="19835350" y="19406679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8" name="Ovál 27">
            <a:extLst>
              <a:ext uri="{FF2B5EF4-FFF2-40B4-BE49-F238E27FC236}">
                <a16:creationId xmlns:a16="http://schemas.microsoft.com/office/drawing/2014/main" id="{0168B35C-E820-D174-6F62-010D66E4FB7E}"/>
              </a:ext>
            </a:extLst>
          </p:cNvPr>
          <p:cNvSpPr/>
          <p:nvPr/>
        </p:nvSpPr>
        <p:spPr>
          <a:xfrm>
            <a:off x="19761198" y="1988986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Ovál 28">
            <a:extLst>
              <a:ext uri="{FF2B5EF4-FFF2-40B4-BE49-F238E27FC236}">
                <a16:creationId xmlns:a16="http://schemas.microsoft.com/office/drawing/2014/main" id="{44D13B7B-A029-57F3-76F1-798644FE9DF4}"/>
              </a:ext>
            </a:extLst>
          </p:cNvPr>
          <p:cNvSpPr/>
          <p:nvPr/>
        </p:nvSpPr>
        <p:spPr>
          <a:xfrm>
            <a:off x="15763238" y="1865542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0" name="Ovál 29">
            <a:extLst>
              <a:ext uri="{FF2B5EF4-FFF2-40B4-BE49-F238E27FC236}">
                <a16:creationId xmlns:a16="http://schemas.microsoft.com/office/drawing/2014/main" id="{FDF1CC66-B935-4023-F087-7258E42ECB6D}"/>
              </a:ext>
            </a:extLst>
          </p:cNvPr>
          <p:cNvSpPr/>
          <p:nvPr/>
        </p:nvSpPr>
        <p:spPr>
          <a:xfrm>
            <a:off x="20406358" y="2010322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31" name="Přímá spojnice 30">
            <a:extLst>
              <a:ext uri="{FF2B5EF4-FFF2-40B4-BE49-F238E27FC236}">
                <a16:creationId xmlns:a16="http://schemas.microsoft.com/office/drawing/2014/main" id="{53AEC92E-FD5D-ED36-F118-BFF30BE7597F}"/>
              </a:ext>
            </a:extLst>
          </p:cNvPr>
          <p:cNvCxnSpPr>
            <a:cxnSpLocks/>
            <a:stCxn id="27" idx="4"/>
            <a:endCxn id="28" idx="0"/>
          </p:cNvCxnSpPr>
          <p:nvPr/>
        </p:nvCxnSpPr>
        <p:spPr>
          <a:xfrm flipH="1">
            <a:off x="19867878" y="19620039"/>
            <a:ext cx="74152" cy="26982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Přímá spojnice 31">
            <a:extLst>
              <a:ext uri="{FF2B5EF4-FFF2-40B4-BE49-F238E27FC236}">
                <a16:creationId xmlns:a16="http://schemas.microsoft.com/office/drawing/2014/main" id="{18DF671C-7647-709F-BF86-3A64CAC85905}"/>
              </a:ext>
            </a:extLst>
          </p:cNvPr>
          <p:cNvCxnSpPr>
            <a:cxnSpLocks/>
          </p:cNvCxnSpPr>
          <p:nvPr/>
        </p:nvCxnSpPr>
        <p:spPr>
          <a:xfrm flipH="1" flipV="1">
            <a:off x="19974558" y="19996541"/>
            <a:ext cx="431800" cy="2133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Přímá spojnice 32">
            <a:extLst>
              <a:ext uri="{FF2B5EF4-FFF2-40B4-BE49-F238E27FC236}">
                <a16:creationId xmlns:a16="http://schemas.microsoft.com/office/drawing/2014/main" id="{457A7B72-273B-2ECC-5726-DB23EE764E8F}"/>
              </a:ext>
            </a:extLst>
          </p:cNvPr>
          <p:cNvCxnSpPr>
            <a:cxnSpLocks/>
            <a:stCxn id="25" idx="7"/>
          </p:cNvCxnSpPr>
          <p:nvPr/>
        </p:nvCxnSpPr>
        <p:spPr>
          <a:xfrm flipV="1">
            <a:off x="15427192" y="18868781"/>
            <a:ext cx="442726" cy="605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Přímá spojnice 33">
            <a:extLst>
              <a:ext uri="{FF2B5EF4-FFF2-40B4-BE49-F238E27FC236}">
                <a16:creationId xmlns:a16="http://schemas.microsoft.com/office/drawing/2014/main" id="{2BFEAF46-4FE3-5CBC-B3F7-8ED2303C4E89}"/>
              </a:ext>
            </a:extLst>
          </p:cNvPr>
          <p:cNvCxnSpPr>
            <a:cxnSpLocks/>
            <a:stCxn id="25" idx="5"/>
            <a:endCxn id="26" idx="2"/>
          </p:cNvCxnSpPr>
          <p:nvPr/>
        </p:nvCxnSpPr>
        <p:spPr>
          <a:xfrm>
            <a:off x="15427192" y="19624935"/>
            <a:ext cx="793246" cy="478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Přímá spojnice 34">
            <a:extLst>
              <a:ext uri="{FF2B5EF4-FFF2-40B4-BE49-F238E27FC236}">
                <a16:creationId xmlns:a16="http://schemas.microsoft.com/office/drawing/2014/main" id="{86190BAD-4A54-D509-8653-3A88EA14A5D5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15869918" y="18850921"/>
            <a:ext cx="457200" cy="11456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Přímá spojnice 35">
            <a:extLst>
              <a:ext uri="{FF2B5EF4-FFF2-40B4-BE49-F238E27FC236}">
                <a16:creationId xmlns:a16="http://schemas.microsoft.com/office/drawing/2014/main" id="{3997A790-F6B8-A52D-6EE6-2E1DDDDFEEE9}"/>
              </a:ext>
            </a:extLst>
          </p:cNvPr>
          <p:cNvCxnSpPr>
            <a:cxnSpLocks/>
            <a:stCxn id="27" idx="5"/>
            <a:endCxn id="30" idx="1"/>
          </p:cNvCxnSpPr>
          <p:nvPr/>
        </p:nvCxnSpPr>
        <p:spPr>
          <a:xfrm>
            <a:off x="20017464" y="19588793"/>
            <a:ext cx="420140" cy="545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Ovál 36">
            <a:extLst>
              <a:ext uri="{FF2B5EF4-FFF2-40B4-BE49-F238E27FC236}">
                <a16:creationId xmlns:a16="http://schemas.microsoft.com/office/drawing/2014/main" id="{EE47DBB7-957F-2E09-220F-700D7F621507}"/>
              </a:ext>
            </a:extLst>
          </p:cNvPr>
          <p:cNvSpPr/>
          <p:nvPr/>
        </p:nvSpPr>
        <p:spPr>
          <a:xfrm>
            <a:off x="21652797" y="15943286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8" name="Ovál 37">
            <a:extLst>
              <a:ext uri="{FF2B5EF4-FFF2-40B4-BE49-F238E27FC236}">
                <a16:creationId xmlns:a16="http://schemas.microsoft.com/office/drawing/2014/main" id="{411030F4-8FCF-55FC-A377-0D7EC3C3E58F}"/>
              </a:ext>
            </a:extLst>
          </p:cNvPr>
          <p:cNvSpPr/>
          <p:nvPr/>
        </p:nvSpPr>
        <p:spPr>
          <a:xfrm>
            <a:off x="22628157" y="16497006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Ovál 38">
            <a:extLst>
              <a:ext uri="{FF2B5EF4-FFF2-40B4-BE49-F238E27FC236}">
                <a16:creationId xmlns:a16="http://schemas.microsoft.com/office/drawing/2014/main" id="{160B47AC-9972-99FC-DE11-ED1ED6D48BCF}"/>
              </a:ext>
            </a:extLst>
          </p:cNvPr>
          <p:cNvSpPr/>
          <p:nvPr/>
        </p:nvSpPr>
        <p:spPr>
          <a:xfrm>
            <a:off x="26243069" y="15907144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2" name="Ovál 41">
            <a:extLst>
              <a:ext uri="{FF2B5EF4-FFF2-40B4-BE49-F238E27FC236}">
                <a16:creationId xmlns:a16="http://schemas.microsoft.com/office/drawing/2014/main" id="{877C94D5-8A89-4B83-EBF8-E31FE646E75E}"/>
              </a:ext>
            </a:extLst>
          </p:cNvPr>
          <p:cNvSpPr/>
          <p:nvPr/>
        </p:nvSpPr>
        <p:spPr>
          <a:xfrm>
            <a:off x="26168917" y="16390326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3" name="Ovál 42">
            <a:extLst>
              <a:ext uri="{FF2B5EF4-FFF2-40B4-BE49-F238E27FC236}">
                <a16:creationId xmlns:a16="http://schemas.microsoft.com/office/drawing/2014/main" id="{F001FC2D-5288-A413-59D5-9CF4CFA7E3CD}"/>
              </a:ext>
            </a:extLst>
          </p:cNvPr>
          <p:cNvSpPr/>
          <p:nvPr/>
        </p:nvSpPr>
        <p:spPr>
          <a:xfrm>
            <a:off x="22170957" y="15155886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4" name="Ovál 43">
            <a:extLst>
              <a:ext uri="{FF2B5EF4-FFF2-40B4-BE49-F238E27FC236}">
                <a16:creationId xmlns:a16="http://schemas.microsoft.com/office/drawing/2014/main" id="{05759B4D-BB56-E487-9E04-0A1ED314DDAC}"/>
              </a:ext>
            </a:extLst>
          </p:cNvPr>
          <p:cNvSpPr/>
          <p:nvPr/>
        </p:nvSpPr>
        <p:spPr>
          <a:xfrm>
            <a:off x="26814077" y="16603686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45" name="Přímá spojnice 44">
            <a:extLst>
              <a:ext uri="{FF2B5EF4-FFF2-40B4-BE49-F238E27FC236}">
                <a16:creationId xmlns:a16="http://schemas.microsoft.com/office/drawing/2014/main" id="{3B8B2B7A-557F-39A0-B69D-6D339A6C970A}"/>
              </a:ext>
            </a:extLst>
          </p:cNvPr>
          <p:cNvCxnSpPr>
            <a:cxnSpLocks/>
            <a:stCxn id="39" idx="4"/>
            <a:endCxn id="42" idx="0"/>
          </p:cNvCxnSpPr>
          <p:nvPr/>
        </p:nvCxnSpPr>
        <p:spPr>
          <a:xfrm flipH="1">
            <a:off x="26275597" y="16120504"/>
            <a:ext cx="74152" cy="26982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Ovál 45">
            <a:extLst>
              <a:ext uri="{FF2B5EF4-FFF2-40B4-BE49-F238E27FC236}">
                <a16:creationId xmlns:a16="http://schemas.microsoft.com/office/drawing/2014/main" id="{BD9040E2-FA44-395C-24C0-34C520B91D10}"/>
              </a:ext>
            </a:extLst>
          </p:cNvPr>
          <p:cNvSpPr/>
          <p:nvPr/>
        </p:nvSpPr>
        <p:spPr>
          <a:xfrm>
            <a:off x="21983698" y="1954950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7" name="Ovál 46">
            <a:extLst>
              <a:ext uri="{FF2B5EF4-FFF2-40B4-BE49-F238E27FC236}">
                <a16:creationId xmlns:a16="http://schemas.microsoft.com/office/drawing/2014/main" id="{0ECDAA0B-9056-3BC8-3126-C915BD791DB8}"/>
              </a:ext>
            </a:extLst>
          </p:cNvPr>
          <p:cNvSpPr/>
          <p:nvPr/>
        </p:nvSpPr>
        <p:spPr>
          <a:xfrm>
            <a:off x="22959058" y="2010322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8" name="Ovál 47">
            <a:extLst>
              <a:ext uri="{FF2B5EF4-FFF2-40B4-BE49-F238E27FC236}">
                <a16:creationId xmlns:a16="http://schemas.microsoft.com/office/drawing/2014/main" id="{E5DBCA48-7A9F-6556-B7F6-DF6DB9F4E90E}"/>
              </a:ext>
            </a:extLst>
          </p:cNvPr>
          <p:cNvSpPr/>
          <p:nvPr/>
        </p:nvSpPr>
        <p:spPr>
          <a:xfrm>
            <a:off x="26573970" y="19513359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9" name="Ovál 48">
            <a:extLst>
              <a:ext uri="{FF2B5EF4-FFF2-40B4-BE49-F238E27FC236}">
                <a16:creationId xmlns:a16="http://schemas.microsoft.com/office/drawing/2014/main" id="{C1A6EB37-7874-0F2E-0C42-D37EA0604016}"/>
              </a:ext>
            </a:extLst>
          </p:cNvPr>
          <p:cNvSpPr/>
          <p:nvPr/>
        </p:nvSpPr>
        <p:spPr>
          <a:xfrm>
            <a:off x="26499818" y="1999654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0" name="Ovál 49">
            <a:extLst>
              <a:ext uri="{FF2B5EF4-FFF2-40B4-BE49-F238E27FC236}">
                <a16:creationId xmlns:a16="http://schemas.microsoft.com/office/drawing/2014/main" id="{EEB4CCEB-03ED-670C-7166-D9D477771270}"/>
              </a:ext>
            </a:extLst>
          </p:cNvPr>
          <p:cNvSpPr/>
          <p:nvPr/>
        </p:nvSpPr>
        <p:spPr>
          <a:xfrm>
            <a:off x="22501858" y="1876210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1" name="Ovál 50">
            <a:extLst>
              <a:ext uri="{FF2B5EF4-FFF2-40B4-BE49-F238E27FC236}">
                <a16:creationId xmlns:a16="http://schemas.microsoft.com/office/drawing/2014/main" id="{3C2D010E-BEFC-6FBD-1234-46B513FB837A}"/>
              </a:ext>
            </a:extLst>
          </p:cNvPr>
          <p:cNvSpPr/>
          <p:nvPr/>
        </p:nvSpPr>
        <p:spPr>
          <a:xfrm>
            <a:off x="27144978" y="20209901"/>
            <a:ext cx="213360" cy="21336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52" name="Přímá spojnice 51">
            <a:extLst>
              <a:ext uri="{FF2B5EF4-FFF2-40B4-BE49-F238E27FC236}">
                <a16:creationId xmlns:a16="http://schemas.microsoft.com/office/drawing/2014/main" id="{107FC0EF-683E-D1FD-0EAC-6C2D07735B39}"/>
              </a:ext>
            </a:extLst>
          </p:cNvPr>
          <p:cNvCxnSpPr>
            <a:cxnSpLocks/>
            <a:stCxn id="48" idx="4"/>
            <a:endCxn id="49" idx="0"/>
          </p:cNvCxnSpPr>
          <p:nvPr/>
        </p:nvCxnSpPr>
        <p:spPr>
          <a:xfrm flipH="1">
            <a:off x="26606498" y="19726719"/>
            <a:ext cx="74152" cy="26982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Přímá spojnice 54">
            <a:extLst>
              <a:ext uri="{FF2B5EF4-FFF2-40B4-BE49-F238E27FC236}">
                <a16:creationId xmlns:a16="http://schemas.microsoft.com/office/drawing/2014/main" id="{65700E61-248F-94CF-BDF4-1DA0B524F6D2}"/>
              </a:ext>
            </a:extLst>
          </p:cNvPr>
          <p:cNvCxnSpPr>
            <a:cxnSpLocks/>
          </p:cNvCxnSpPr>
          <p:nvPr/>
        </p:nvCxnSpPr>
        <p:spPr>
          <a:xfrm flipH="1" flipV="1">
            <a:off x="26713178" y="20103221"/>
            <a:ext cx="431800" cy="21336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Přímá spojnice 55">
            <a:extLst>
              <a:ext uri="{FF2B5EF4-FFF2-40B4-BE49-F238E27FC236}">
                <a16:creationId xmlns:a16="http://schemas.microsoft.com/office/drawing/2014/main" id="{061E4A31-6D4D-F9CB-69F9-10F360602EF5}"/>
              </a:ext>
            </a:extLst>
          </p:cNvPr>
          <p:cNvCxnSpPr>
            <a:cxnSpLocks/>
            <a:stCxn id="46" idx="7"/>
          </p:cNvCxnSpPr>
          <p:nvPr/>
        </p:nvCxnSpPr>
        <p:spPr>
          <a:xfrm flipV="1">
            <a:off x="22165812" y="18975461"/>
            <a:ext cx="442726" cy="605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Přímá spojnice 56">
            <a:extLst>
              <a:ext uri="{FF2B5EF4-FFF2-40B4-BE49-F238E27FC236}">
                <a16:creationId xmlns:a16="http://schemas.microsoft.com/office/drawing/2014/main" id="{9E430164-572D-29CC-FBC4-6EE64875299B}"/>
              </a:ext>
            </a:extLst>
          </p:cNvPr>
          <p:cNvCxnSpPr>
            <a:cxnSpLocks/>
            <a:stCxn id="46" idx="5"/>
            <a:endCxn id="47" idx="2"/>
          </p:cNvCxnSpPr>
          <p:nvPr/>
        </p:nvCxnSpPr>
        <p:spPr>
          <a:xfrm>
            <a:off x="22165812" y="19731615"/>
            <a:ext cx="793246" cy="478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Přímá spojnice 57">
            <a:extLst>
              <a:ext uri="{FF2B5EF4-FFF2-40B4-BE49-F238E27FC236}">
                <a16:creationId xmlns:a16="http://schemas.microsoft.com/office/drawing/2014/main" id="{4E70A016-4319-A4F6-BA86-6ADB41F5B1BC}"/>
              </a:ext>
            </a:extLst>
          </p:cNvPr>
          <p:cNvCxnSpPr>
            <a:cxnSpLocks/>
            <a:endCxn id="47" idx="0"/>
          </p:cNvCxnSpPr>
          <p:nvPr/>
        </p:nvCxnSpPr>
        <p:spPr>
          <a:xfrm>
            <a:off x="22608538" y="18957601"/>
            <a:ext cx="457200" cy="11456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Přímá spojnice 58">
            <a:extLst>
              <a:ext uri="{FF2B5EF4-FFF2-40B4-BE49-F238E27FC236}">
                <a16:creationId xmlns:a16="http://schemas.microsoft.com/office/drawing/2014/main" id="{C62AD877-8318-C49D-5821-E173343625A6}"/>
              </a:ext>
            </a:extLst>
          </p:cNvPr>
          <p:cNvCxnSpPr>
            <a:cxnSpLocks/>
            <a:stCxn id="47" idx="6"/>
            <a:endCxn id="49" idx="2"/>
          </p:cNvCxnSpPr>
          <p:nvPr/>
        </p:nvCxnSpPr>
        <p:spPr>
          <a:xfrm flipV="1">
            <a:off x="23172418" y="20103221"/>
            <a:ext cx="3327400" cy="1066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Přímá spojnice 59">
            <a:extLst>
              <a:ext uri="{FF2B5EF4-FFF2-40B4-BE49-F238E27FC236}">
                <a16:creationId xmlns:a16="http://schemas.microsoft.com/office/drawing/2014/main" id="{B0E05F75-CF9F-52A6-536A-97CA20CF04F6}"/>
              </a:ext>
            </a:extLst>
          </p:cNvPr>
          <p:cNvCxnSpPr>
            <a:cxnSpLocks/>
            <a:stCxn id="48" idx="5"/>
            <a:endCxn id="51" idx="1"/>
          </p:cNvCxnSpPr>
          <p:nvPr/>
        </p:nvCxnSpPr>
        <p:spPr>
          <a:xfrm>
            <a:off x="26756084" y="19695473"/>
            <a:ext cx="420140" cy="5456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Obdélník 60">
            <a:extLst>
              <a:ext uri="{FF2B5EF4-FFF2-40B4-BE49-F238E27FC236}">
                <a16:creationId xmlns:a16="http://schemas.microsoft.com/office/drawing/2014/main" id="{8F76371E-49FA-F774-B9A3-7220D7DEE5A5}"/>
              </a:ext>
            </a:extLst>
          </p:cNvPr>
          <p:cNvSpPr/>
          <p:nvPr/>
        </p:nvSpPr>
        <p:spPr>
          <a:xfrm>
            <a:off x="14748754" y="14475928"/>
            <a:ext cx="6285476" cy="3303508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2" name="Obdélník 61">
            <a:extLst>
              <a:ext uri="{FF2B5EF4-FFF2-40B4-BE49-F238E27FC236}">
                <a16:creationId xmlns:a16="http://schemas.microsoft.com/office/drawing/2014/main" id="{D5027C6F-8131-57D5-B7C9-064BA5D83636}"/>
              </a:ext>
            </a:extLst>
          </p:cNvPr>
          <p:cNvSpPr/>
          <p:nvPr/>
        </p:nvSpPr>
        <p:spPr>
          <a:xfrm>
            <a:off x="21220563" y="14470252"/>
            <a:ext cx="6185172" cy="3303508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63" name="Obdélník 62">
            <a:extLst>
              <a:ext uri="{FF2B5EF4-FFF2-40B4-BE49-F238E27FC236}">
                <a16:creationId xmlns:a16="http://schemas.microsoft.com/office/drawing/2014/main" id="{321A1C69-F822-A115-66E4-3056C0BB0966}"/>
              </a:ext>
            </a:extLst>
          </p:cNvPr>
          <p:cNvSpPr/>
          <p:nvPr/>
        </p:nvSpPr>
        <p:spPr>
          <a:xfrm>
            <a:off x="14730728" y="18004427"/>
            <a:ext cx="6285476" cy="3303508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128" name="Obdélník 127">
            <a:extLst>
              <a:ext uri="{FF2B5EF4-FFF2-40B4-BE49-F238E27FC236}">
                <a16:creationId xmlns:a16="http://schemas.microsoft.com/office/drawing/2014/main" id="{1A65E0C8-1524-E34B-48AE-2956A7149AF9}"/>
              </a:ext>
            </a:extLst>
          </p:cNvPr>
          <p:cNvSpPr/>
          <p:nvPr/>
        </p:nvSpPr>
        <p:spPr>
          <a:xfrm>
            <a:off x="21226949" y="17998708"/>
            <a:ext cx="6185173" cy="3303508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9" name="TextovéPole 128">
                <a:extLst>
                  <a:ext uri="{FF2B5EF4-FFF2-40B4-BE49-F238E27FC236}">
                    <a16:creationId xmlns:a16="http://schemas.microsoft.com/office/drawing/2014/main" id="{83E26833-1D74-3034-5659-E269728D2744}"/>
                  </a:ext>
                </a:extLst>
              </p:cNvPr>
              <p:cNvSpPr txBox="1"/>
              <p:nvPr/>
            </p:nvSpPr>
            <p:spPr>
              <a:xfrm>
                <a:off x="5668545" y="18457364"/>
                <a:ext cx="2946262" cy="92519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sz="3200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cs-CZ" sz="3200" dirty="0"/>
              </a:p>
            </p:txBody>
          </p:sp>
        </mc:Choice>
        <mc:Fallback xmlns="">
          <p:sp>
            <p:nvSpPr>
              <p:cNvPr id="129" name="TextovéPole 128">
                <a:extLst>
                  <a:ext uri="{FF2B5EF4-FFF2-40B4-BE49-F238E27FC236}">
                    <a16:creationId xmlns:a16="http://schemas.microsoft.com/office/drawing/2014/main" id="{83E26833-1D74-3034-5659-E269728D27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8545" y="18457364"/>
                <a:ext cx="2946262" cy="92519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32" name="Tabulka 131">
            <a:extLst>
              <a:ext uri="{FF2B5EF4-FFF2-40B4-BE49-F238E27FC236}">
                <a16:creationId xmlns:a16="http://schemas.microsoft.com/office/drawing/2014/main" id="{7D031667-298D-18FC-0025-FA9C25AB28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255068"/>
              </p:ext>
            </p:extLst>
          </p:nvPr>
        </p:nvGraphicFramePr>
        <p:xfrm>
          <a:off x="1212084" y="32398324"/>
          <a:ext cx="12151170" cy="5443980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3020530">
                  <a:extLst>
                    <a:ext uri="{9D8B030D-6E8A-4147-A177-3AD203B41FA5}">
                      <a16:colId xmlns:a16="http://schemas.microsoft.com/office/drawing/2014/main" val="3329500447"/>
                    </a:ext>
                  </a:extLst>
                </a:gridCol>
                <a:gridCol w="1463040">
                  <a:extLst>
                    <a:ext uri="{9D8B030D-6E8A-4147-A177-3AD203B41FA5}">
                      <a16:colId xmlns:a16="http://schemas.microsoft.com/office/drawing/2014/main" val="124836340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430187429"/>
                    </a:ext>
                  </a:extLst>
                </a:gridCol>
                <a:gridCol w="2367550">
                  <a:extLst>
                    <a:ext uri="{9D8B030D-6E8A-4147-A177-3AD203B41FA5}">
                      <a16:colId xmlns:a16="http://schemas.microsoft.com/office/drawing/2014/main" val="1148458840"/>
                    </a:ext>
                  </a:extLst>
                </a:gridCol>
                <a:gridCol w="2252050">
                  <a:extLst>
                    <a:ext uri="{9D8B030D-6E8A-4147-A177-3AD203B41FA5}">
                      <a16:colId xmlns:a16="http://schemas.microsoft.com/office/drawing/2014/main" val="2855539645"/>
                    </a:ext>
                  </a:extLst>
                </a:gridCol>
              </a:tblGrid>
              <a:tr h="463975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u="none" strike="noStrike" dirty="0" err="1">
                          <a:effectLst/>
                        </a:rPr>
                        <a:t>Algorithm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 err="1">
                          <a:effectLst/>
                        </a:rPr>
                        <a:t>Dimension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 err="1">
                          <a:effectLst/>
                        </a:rPr>
                        <a:t>Trustworthiness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 err="1">
                          <a:effectLst/>
                        </a:rPr>
                        <a:t>Continuity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 err="1">
                          <a:effectLst/>
                        </a:rPr>
                        <a:t>Computation</a:t>
                      </a:r>
                      <a:r>
                        <a:rPr lang="cs-CZ" sz="1800" u="none" strike="noStrike" dirty="0">
                          <a:effectLst/>
                        </a:rPr>
                        <a:t> </a:t>
                      </a:r>
                      <a:r>
                        <a:rPr lang="cs-CZ" sz="1800" u="none" strike="noStrike" dirty="0" err="1">
                          <a:effectLst/>
                        </a:rPr>
                        <a:t>time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472689"/>
                  </a:ext>
                </a:extLst>
              </a:tr>
              <a:tr h="4485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Cheapest + </a:t>
                      </a:r>
                      <a:r>
                        <a:rPr lang="cs-CZ" sz="1800" u="none" strike="noStrike" dirty="0" err="1">
                          <a:effectLst/>
                        </a:rPr>
                        <a:t>Spring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2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0.9182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0.978</a:t>
                      </a:r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1m 49.7s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9449550"/>
                  </a:ext>
                </a:extLst>
              </a:tr>
              <a:tr h="4485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Cheapest + </a:t>
                      </a:r>
                      <a:r>
                        <a:rPr lang="cs-CZ" sz="1800" u="none" strike="noStrike" dirty="0" err="1">
                          <a:effectLst/>
                        </a:rPr>
                        <a:t>Kamada</a:t>
                      </a:r>
                      <a:r>
                        <a:rPr lang="cs-CZ" sz="1800" u="none" strike="noStrike" dirty="0">
                          <a:effectLst/>
                        </a:rPr>
                        <a:t> </a:t>
                      </a:r>
                      <a:r>
                        <a:rPr lang="cs-CZ" sz="1800" u="none" strike="noStrike" dirty="0" err="1">
                          <a:effectLst/>
                        </a:rPr>
                        <a:t>Kawai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2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0.872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0.9661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8m 39.0s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1393717"/>
                  </a:ext>
                </a:extLst>
              </a:tr>
              <a:tr h="4485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Spanning + </a:t>
                      </a:r>
                      <a:r>
                        <a:rPr lang="en-US" sz="1800" u="none" strike="noStrike" dirty="0" err="1">
                          <a:effectLst/>
                        </a:rPr>
                        <a:t>Kamada</a:t>
                      </a:r>
                      <a:r>
                        <a:rPr lang="en-US" sz="1800" u="none" strike="noStrike" dirty="0">
                          <a:effectLst/>
                        </a:rPr>
                        <a:t> Kawai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0.98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75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0.985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2m 5.0s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8538770"/>
                  </a:ext>
                </a:extLst>
              </a:tr>
              <a:tr h="463975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Cheapest + </a:t>
                      </a:r>
                      <a:r>
                        <a:rPr lang="cs-CZ" sz="1800" u="none" strike="noStrike" dirty="0" err="1">
                          <a:effectLst/>
                        </a:rPr>
                        <a:t>GraphSAGE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2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0.8462</a:t>
                      </a: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0.9530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 </a:t>
                      </a:r>
                      <a:r>
                        <a:rPr lang="en-US" sz="1800" u="none" strike="noStrike" dirty="0">
                          <a:effectLst/>
                        </a:rPr>
                        <a:t>34m 22.6s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4824541"/>
                  </a:ext>
                </a:extLst>
              </a:tr>
              <a:tr h="448510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u="none" strike="noStrike" dirty="0">
                          <a:effectLst/>
                        </a:rPr>
                        <a:t>PCA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2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0.8591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0.9646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0.2s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0203928"/>
                  </a:ext>
                </a:extLst>
              </a:tr>
              <a:tr h="463975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u="none" strike="noStrike" dirty="0">
                          <a:effectLst/>
                        </a:rPr>
                        <a:t>UMAP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2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1" u="none" strike="noStrike" dirty="0">
                          <a:effectLst/>
                        </a:rPr>
                        <a:t>0.9913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1" u="none" strike="noStrike" dirty="0">
                          <a:effectLst/>
                        </a:rPr>
                        <a:t>0.9927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7.2s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2004177"/>
                  </a:ext>
                </a:extLst>
              </a:tr>
              <a:tr h="4485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Cheapest + </a:t>
                      </a:r>
                      <a:r>
                        <a:rPr lang="cs-CZ" sz="1800" u="none" strike="noStrike" dirty="0" err="1">
                          <a:effectLst/>
                        </a:rPr>
                        <a:t>Kamada</a:t>
                      </a:r>
                      <a:r>
                        <a:rPr lang="cs-CZ" sz="1800" u="none" strike="noStrike" dirty="0">
                          <a:effectLst/>
                        </a:rPr>
                        <a:t> </a:t>
                      </a:r>
                      <a:r>
                        <a:rPr lang="cs-CZ" sz="1800" u="none" strike="noStrike" dirty="0" err="1">
                          <a:effectLst/>
                        </a:rPr>
                        <a:t>Kawai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10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0.994</a:t>
                      </a:r>
                      <a:r>
                        <a:rPr lang="en-US" sz="1800" u="none" strike="noStrike" dirty="0">
                          <a:effectLst/>
                        </a:rPr>
                        <a:t>9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0.993</a:t>
                      </a:r>
                      <a:r>
                        <a:rPr lang="en-US" sz="1800" u="none" strike="noStrike" dirty="0">
                          <a:effectLst/>
                        </a:rPr>
                        <a:t>7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11m 8.1s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0592638"/>
                  </a:ext>
                </a:extLst>
              </a:tr>
              <a:tr h="44851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Spanning + </a:t>
                      </a:r>
                      <a:r>
                        <a:rPr lang="cs-CZ" sz="1800" u="none" strike="noStrike" dirty="0" err="1">
                          <a:effectLst/>
                        </a:rPr>
                        <a:t>Kamada</a:t>
                      </a:r>
                      <a:r>
                        <a:rPr lang="cs-CZ" sz="1800" u="none" strike="noStrike" dirty="0">
                          <a:effectLst/>
                        </a:rPr>
                        <a:t> </a:t>
                      </a:r>
                      <a:r>
                        <a:rPr lang="cs-CZ" sz="1800" u="none" strike="noStrike" dirty="0" err="1">
                          <a:effectLst/>
                        </a:rPr>
                        <a:t>Kawai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10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0.99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51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</a:t>
                      </a:r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867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57m 38.1s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6820980"/>
                  </a:ext>
                </a:extLst>
              </a:tr>
              <a:tr h="448510">
                <a:tc>
                  <a:txBody>
                    <a:bodyPr/>
                    <a:lstStyle/>
                    <a:p>
                      <a:pPr marL="0" marR="0" lvl="0" indent="0" algn="l" defTabSz="2836835" rtl="0" eaLnBrk="1" fontAlgn="b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Cheapest + </a:t>
                      </a:r>
                      <a:r>
                        <a:rPr lang="cs-CZ" sz="1800" u="none" strike="noStrike" dirty="0" err="1">
                          <a:effectLst/>
                        </a:rPr>
                        <a:t>GraphSAGE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10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0.9611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0.9774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24m 40.5s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9703658"/>
                  </a:ext>
                </a:extLst>
              </a:tr>
              <a:tr h="448510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u="none" strike="noStrike" dirty="0">
                          <a:effectLst/>
                        </a:rPr>
                        <a:t>PCA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10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1" u="none" strike="noStrike" dirty="0">
                          <a:effectLst/>
                        </a:rPr>
                        <a:t>0.997</a:t>
                      </a:r>
                      <a:r>
                        <a:rPr lang="en-US" sz="1800" b="1" u="none" strike="noStrike" dirty="0">
                          <a:effectLst/>
                        </a:rPr>
                        <a:t>9</a:t>
                      </a:r>
                      <a:r>
                        <a:rPr lang="cs-CZ" sz="1800" b="1" u="none" strike="noStrike" dirty="0">
                          <a:effectLst/>
                        </a:rPr>
                        <a:t> 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1" u="none" strike="noStrike" dirty="0">
                          <a:effectLst/>
                        </a:rPr>
                        <a:t>0.99</a:t>
                      </a:r>
                      <a:r>
                        <a:rPr lang="en-US" sz="1800" b="1" u="none" strike="noStrike" dirty="0">
                          <a:effectLst/>
                        </a:rPr>
                        <a:t>90</a:t>
                      </a:r>
                      <a:endParaRPr lang="cs-CZ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0.3s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6105996"/>
                  </a:ext>
                </a:extLst>
              </a:tr>
              <a:tr h="463975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u="none" strike="noStrike" dirty="0">
                          <a:effectLst/>
                        </a:rPr>
                        <a:t>UMAP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10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u="none" strike="noStrike" dirty="0">
                          <a:effectLst/>
                        </a:rPr>
                        <a:t>0.9961 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u="none" strike="noStrike" dirty="0">
                          <a:effectLst/>
                        </a:rPr>
                        <a:t>0.9944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u="none" strike="noStrike" dirty="0">
                          <a:effectLst/>
                        </a:rPr>
                        <a:t> </a:t>
                      </a:r>
                      <a:r>
                        <a:rPr lang="en-US" sz="1800" u="none" strike="noStrike" dirty="0">
                          <a:effectLst/>
                        </a:rPr>
                        <a:t>7.8s</a:t>
                      </a:r>
                      <a:endParaRPr lang="cs-CZ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6019306"/>
                  </a:ext>
                </a:extLst>
              </a:tr>
            </a:tbl>
          </a:graphicData>
        </a:graphic>
      </p:graphicFrame>
      <p:pic>
        <p:nvPicPr>
          <p:cNvPr id="138" name="Obrázek 137" descr="Obsah obrázku text, diagram, snímek obrazovky, Vykreslený graf&#10;&#10;Popis byl vytvořen automaticky">
            <a:extLst>
              <a:ext uri="{FF2B5EF4-FFF2-40B4-BE49-F238E27FC236}">
                <a16:creationId xmlns:a16="http://schemas.microsoft.com/office/drawing/2014/main" id="{4DA54262-A4D4-4A88-EEEF-0CA6C86AB9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33" y="23841243"/>
            <a:ext cx="2727534" cy="2733507"/>
          </a:xfrm>
          <a:prstGeom prst="rect">
            <a:avLst/>
          </a:prstGeom>
        </p:spPr>
      </p:pic>
      <p:pic>
        <p:nvPicPr>
          <p:cNvPr id="140" name="Obrázek 139" descr="Obsah obrázku text, snímek obrazovky, diagram&#10;&#10;Popis byl vytvořen automaticky">
            <a:extLst>
              <a:ext uri="{FF2B5EF4-FFF2-40B4-BE49-F238E27FC236}">
                <a16:creationId xmlns:a16="http://schemas.microsoft.com/office/drawing/2014/main" id="{AF5EFEE3-2E08-0326-A164-96DAADDD9B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3411" y="23841244"/>
            <a:ext cx="2727534" cy="2733506"/>
          </a:xfrm>
          <a:prstGeom prst="rect">
            <a:avLst/>
          </a:prstGeom>
        </p:spPr>
      </p:pic>
      <p:pic>
        <p:nvPicPr>
          <p:cNvPr id="142" name="Obrázek 141" descr="Obsah obrázku text, snímek obrazovky, Vykreslený graf, diagram&#10;&#10;Popis byl vytvořen automaticky">
            <a:extLst>
              <a:ext uri="{FF2B5EF4-FFF2-40B4-BE49-F238E27FC236}">
                <a16:creationId xmlns:a16="http://schemas.microsoft.com/office/drawing/2014/main" id="{3807B5C8-3DF3-0070-BF12-EF867292D3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676" y="23834957"/>
            <a:ext cx="2793222" cy="2733506"/>
          </a:xfrm>
          <a:prstGeom prst="rect">
            <a:avLst/>
          </a:prstGeom>
        </p:spPr>
      </p:pic>
      <p:pic>
        <p:nvPicPr>
          <p:cNvPr id="144" name="Obrázek 143" descr="Obsah obrázku text, snímek obrazovky, diagram, Vykreslený graf&#10;&#10;Popis byl vytvořen automaticky">
            <a:extLst>
              <a:ext uri="{FF2B5EF4-FFF2-40B4-BE49-F238E27FC236}">
                <a16:creationId xmlns:a16="http://schemas.microsoft.com/office/drawing/2014/main" id="{06A3F911-D426-B61D-3363-4378C46A50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197" y="23834957"/>
            <a:ext cx="2606609" cy="2733506"/>
          </a:xfrm>
          <a:prstGeom prst="rect">
            <a:avLst/>
          </a:prstGeom>
        </p:spPr>
      </p:pic>
      <p:pic>
        <p:nvPicPr>
          <p:cNvPr id="146" name="Obrázek 145" descr="Obsah obrázku text, diagram, snímek obrazovky, mapa&#10;&#10;Popis byl vytvořen automaticky">
            <a:extLst>
              <a:ext uri="{FF2B5EF4-FFF2-40B4-BE49-F238E27FC236}">
                <a16:creationId xmlns:a16="http://schemas.microsoft.com/office/drawing/2014/main" id="{7C3603BC-4158-BE7D-0926-7A6142BA0D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721" y="27244821"/>
            <a:ext cx="2686026" cy="2628602"/>
          </a:xfrm>
          <a:prstGeom prst="rect">
            <a:avLst/>
          </a:prstGeom>
        </p:spPr>
      </p:pic>
      <p:pic>
        <p:nvPicPr>
          <p:cNvPr id="148" name="Obrázek 147" descr="Obsah obrázku text, mapa, diagram, snímek obrazovky&#10;&#10;Popis byl vytvořen automaticky">
            <a:extLst>
              <a:ext uri="{FF2B5EF4-FFF2-40B4-BE49-F238E27FC236}">
                <a16:creationId xmlns:a16="http://schemas.microsoft.com/office/drawing/2014/main" id="{3541113F-4589-A86D-79CF-8DB8E4DBA0F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10" y="27190477"/>
            <a:ext cx="2789171" cy="2729542"/>
          </a:xfrm>
          <a:prstGeom prst="rect">
            <a:avLst/>
          </a:prstGeom>
        </p:spPr>
      </p:pic>
      <p:pic>
        <p:nvPicPr>
          <p:cNvPr id="131" name="Obrázek 130" descr="Obsah obrázku text, mapa, snímek obrazovky, diagram&#10;&#10;Popis byl vytvořen automaticky">
            <a:extLst>
              <a:ext uri="{FF2B5EF4-FFF2-40B4-BE49-F238E27FC236}">
                <a16:creationId xmlns:a16="http://schemas.microsoft.com/office/drawing/2014/main" id="{97CA8597-E2BA-CB21-651A-24663A2CF0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2647" y="27244821"/>
            <a:ext cx="2686025" cy="2724717"/>
          </a:xfrm>
          <a:prstGeom prst="rect">
            <a:avLst/>
          </a:prstGeom>
        </p:spPr>
      </p:pic>
      <p:pic>
        <p:nvPicPr>
          <p:cNvPr id="134" name="Obrázek 133" descr="Obsah obrázku text, diagram, snímek obrazovky, Vykreslený graf&#10;&#10;Popis byl vytvořen automaticky">
            <a:extLst>
              <a:ext uri="{FF2B5EF4-FFF2-40B4-BE49-F238E27FC236}">
                <a16:creationId xmlns:a16="http://schemas.microsoft.com/office/drawing/2014/main" id="{D92696D8-63EF-E5B9-87ED-D90C0476B65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8006" y="27244820"/>
            <a:ext cx="2680471" cy="2787021"/>
          </a:xfrm>
          <a:prstGeom prst="rect">
            <a:avLst/>
          </a:prstGeom>
        </p:spPr>
      </p:pic>
      <p:pic>
        <p:nvPicPr>
          <p:cNvPr id="133" name="Obrázek 132" descr="Obsah obrázku text, mapa, diagram, snímek obrazovky&#10;&#10;Popis byl vytvořen automaticky">
            <a:extLst>
              <a:ext uri="{FF2B5EF4-FFF2-40B4-BE49-F238E27FC236}">
                <a16:creationId xmlns:a16="http://schemas.microsoft.com/office/drawing/2014/main" id="{A062C3C0-D0B6-7DC2-7F8C-ED2A76C7707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58902" y="24096458"/>
            <a:ext cx="3103656" cy="3148363"/>
          </a:xfrm>
          <a:prstGeom prst="rect">
            <a:avLst/>
          </a:prstGeom>
        </p:spPr>
      </p:pic>
      <p:pic>
        <p:nvPicPr>
          <p:cNvPr id="137" name="Obrázek 136" descr="Obsah obrázku text, snímek obrazovky, mapa, diagram&#10;&#10;Popis byl vytvořen automaticky">
            <a:extLst>
              <a:ext uri="{FF2B5EF4-FFF2-40B4-BE49-F238E27FC236}">
                <a16:creationId xmlns:a16="http://schemas.microsoft.com/office/drawing/2014/main" id="{3D07634C-ECF9-2B17-3B75-E143A050B24E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2597" y="24096457"/>
            <a:ext cx="3002207" cy="3148363"/>
          </a:xfrm>
          <a:prstGeom prst="rect">
            <a:avLst/>
          </a:prstGeom>
        </p:spPr>
      </p:pic>
      <p:pic>
        <p:nvPicPr>
          <p:cNvPr id="141" name="Obrázek 140" descr="Obsah obrázku text, mapa, snímek obrazovky, diagram&#10;&#10;Popis byl vytvořen automaticky">
            <a:extLst>
              <a:ext uri="{FF2B5EF4-FFF2-40B4-BE49-F238E27FC236}">
                <a16:creationId xmlns:a16="http://schemas.microsoft.com/office/drawing/2014/main" id="{C41B97EF-060E-4F44-0217-6654E8BCAAA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9649" y="24104405"/>
            <a:ext cx="3153490" cy="3086072"/>
          </a:xfrm>
          <a:prstGeom prst="rect">
            <a:avLst/>
          </a:prstGeom>
        </p:spPr>
      </p:pic>
      <p:pic>
        <p:nvPicPr>
          <p:cNvPr id="147" name="Obrázek 146" descr="Obsah obrázku diagram, skica, design&#10;&#10;Popis byl vytvořen automaticky">
            <a:extLst>
              <a:ext uri="{FF2B5EF4-FFF2-40B4-BE49-F238E27FC236}">
                <a16:creationId xmlns:a16="http://schemas.microsoft.com/office/drawing/2014/main" id="{04C3970E-9EDE-8603-5B10-0A8A2003F00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6422" y="24088940"/>
            <a:ext cx="3037643" cy="3116281"/>
          </a:xfrm>
          <a:prstGeom prst="rect">
            <a:avLst/>
          </a:prstGeom>
        </p:spPr>
      </p:pic>
      <p:pic>
        <p:nvPicPr>
          <p:cNvPr id="135" name="Obrázek 134" descr="Obsah obrázku text, mapa, snímek obrazovky, diagram&#10;&#10;Popis byl vytvořen automaticky">
            <a:extLst>
              <a:ext uri="{FF2B5EF4-FFF2-40B4-BE49-F238E27FC236}">
                <a16:creationId xmlns:a16="http://schemas.microsoft.com/office/drawing/2014/main" id="{D741EF7F-FF8E-12F8-7864-AD970DA0617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06" y="27509921"/>
            <a:ext cx="3575751" cy="285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604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>
            <a:lumMod val="75000"/>
          </a:schemeClr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7532</TotalTime>
  <Words>442</Words>
  <Application>Microsoft Office PowerPoint</Application>
  <PresentationFormat>Vlastní</PresentationFormat>
  <Paragraphs>140</Paragraphs>
  <Slides>1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6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</vt:i4>
      </vt:variant>
    </vt:vector>
  </HeadingPairs>
  <TitlesOfParts>
    <vt:vector size="8" baseType="lpstr">
      <vt:lpstr>-apple-system</vt:lpstr>
      <vt:lpstr>Arial Black</vt:lpstr>
      <vt:lpstr>Arial</vt:lpstr>
      <vt:lpstr>Cambria Math</vt:lpstr>
      <vt:lpstr>Calibri</vt:lpstr>
      <vt:lpstr>맑은 고딕</vt:lpstr>
      <vt:lpstr>Office 테마</vt:lpstr>
      <vt:lpstr>#19: Dimensionality reduction using graphs David Dobas, Jakub Rada, Theo Michel 20236035, 20236065, 20236005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동적 어텐션을 이용한 지식그래프 임베딩 Knowledge Graph Embedding with Dynamic Attention 황민성 황지영 KAIST 전기및전자공학부  KAIST 전산학부 hminsung@kaist.ac.kr jjwhang@kaist.ac.kr</dc:title>
  <dc:creator>황 민성</dc:creator>
  <cp:lastModifiedBy>Dobas, David</cp:lastModifiedBy>
  <cp:revision>26</cp:revision>
  <dcterms:created xsi:type="dcterms:W3CDTF">2022-06-23T11:51:17Z</dcterms:created>
  <dcterms:modified xsi:type="dcterms:W3CDTF">2023-05-30T02:00:18Z</dcterms:modified>
</cp:coreProperties>
</file>

<file path=docProps/thumbnail.jpeg>
</file>